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38"/>
  </p:notesMasterIdLst>
  <p:sldIdLst>
    <p:sldId id="256" r:id="rId2"/>
    <p:sldId id="257" r:id="rId3"/>
    <p:sldId id="290" r:id="rId4"/>
    <p:sldId id="258" r:id="rId5"/>
    <p:sldId id="259" r:id="rId6"/>
    <p:sldId id="261" r:id="rId7"/>
    <p:sldId id="262" r:id="rId8"/>
    <p:sldId id="263" r:id="rId9"/>
    <p:sldId id="260" r:id="rId10"/>
    <p:sldId id="287" r:id="rId11"/>
    <p:sldId id="265" r:id="rId12"/>
    <p:sldId id="266" r:id="rId13"/>
    <p:sldId id="267" r:id="rId14"/>
    <p:sldId id="268" r:id="rId15"/>
    <p:sldId id="293" r:id="rId16"/>
    <p:sldId id="286" r:id="rId17"/>
    <p:sldId id="294" r:id="rId18"/>
    <p:sldId id="271" r:id="rId19"/>
    <p:sldId id="272" r:id="rId20"/>
    <p:sldId id="273" r:id="rId21"/>
    <p:sldId id="274" r:id="rId22"/>
    <p:sldId id="275" r:id="rId23"/>
    <p:sldId id="291" r:id="rId24"/>
    <p:sldId id="292" r:id="rId25"/>
    <p:sldId id="277" r:id="rId26"/>
    <p:sldId id="278" r:id="rId27"/>
    <p:sldId id="279" r:id="rId28"/>
    <p:sldId id="280" r:id="rId29"/>
    <p:sldId id="296" r:id="rId30"/>
    <p:sldId id="297" r:id="rId31"/>
    <p:sldId id="282" r:id="rId32"/>
    <p:sldId id="283" r:id="rId33"/>
    <p:sldId id="284" r:id="rId34"/>
    <p:sldId id="285" r:id="rId35"/>
    <p:sldId id="288" r:id="rId36"/>
    <p:sldId id="299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Rockwell" panose="02060603020205020403" pitchFamily="18" charset="0"/>
      <p:regular r:id="rId45"/>
      <p:bold r:id="rId46"/>
      <p:italic r:id="rId47"/>
      <p:boldItalic r:id="rId48"/>
    </p:embeddedFont>
    <p:embeddedFont>
      <p:font typeface="Times" panose="02020603050405020304" pitchFamily="18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owler, Zoe" initials="FZ" lastIdx="5" clrIdx="0">
    <p:extLst>
      <p:ext uri="{19B8F6BF-5375-455C-9EA6-DF929625EA0E}">
        <p15:presenceInfo xmlns:p15="http://schemas.microsoft.com/office/powerpoint/2012/main" userId="S::zmf39@msstate.edu::e358f549-8da6-4719-a674-ecebd1fc929a" providerId="AD"/>
      </p:ext>
    </p:extLst>
  </p:cmAuthor>
  <p:cmAuthor id="2" name="Slagell, Chris" initials="SC" lastIdx="1" clrIdx="1">
    <p:extLst>
      <p:ext uri="{19B8F6BF-5375-455C-9EA6-DF929625EA0E}">
        <p15:presenceInfo xmlns:p15="http://schemas.microsoft.com/office/powerpoint/2012/main" userId="S::cjs814@msstate.edu::b6ff01df-9965-4b75-9b58-8ec0a7113ad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C62B6B-3CA2-A0C8-6DDF-EE7C3622C342}" v="301" dt="2020-09-28T17:45:08.848"/>
    <p1510:client id="{1ED8C10D-6558-9B8F-7902-716F9F26CB3F}" v="229" dt="2020-10-01T03:15:00.807"/>
    <p1510:client id="{20844067-7C2C-1FFD-3D63-3B7D626C775B}" v="390" dt="2020-10-05T01:54:25.454"/>
    <p1510:client id="{26E67B02-629A-D00F-E53A-056E5AD9E99B}" v="14" dt="2020-09-27T22:01:04.769"/>
    <p1510:client id="{271E5A59-DBDB-4829-B876-FEBFEE5A41A4}" v="77" dt="2020-10-05T05:23:37.758"/>
    <p1510:client id="{32F8C540-D95D-2F74-C337-E5188EF8CDD5}" v="25" dt="2020-10-06T18:32:04.166"/>
    <p1510:client id="{4B3169DA-073E-A754-0169-1C3CB724FCAC}" v="48" dt="2020-10-06T02:10:08.506"/>
    <p1510:client id="{4BB5E74D-CE3A-9A96-26E0-FF1CB7D33B8B}" v="458" dt="2020-10-05T22:48:48.529"/>
    <p1510:client id="{5ED93A44-7FD7-02F2-8ABC-8D9849022374}" v="5" dt="2020-10-01T00:15:57.900"/>
    <p1510:client id="{6827D608-5B38-31B8-DB18-E5244BA0F251}" v="336" dt="2020-10-05T01:56:23.936"/>
    <p1510:client id="{78BEB139-F55A-42C1-A5E2-29877C01207A}" v="16" dt="2020-09-28T17:45:24.085"/>
    <p1510:client id="{78DB412C-7CF5-6DC7-F65F-89C53A2902A1}" v="45" dt="2020-10-05T22:50:38.448"/>
    <p1510:client id="{7F893E08-5135-66D8-6AF9-88767A7938E0}" v="871" dt="2020-10-01T02:34:32.840"/>
    <p1510:client id="{81846162-5540-41E6-88B4-6B466E795FA6}" v="4" dt="2020-10-01T00:36:01.834"/>
    <p1510:client id="{A69A7FD0-E60C-5FC8-B666-F657A62FC8BF}" v="32" dt="2020-09-30T23:55:32.257"/>
    <p1510:client id="{AC0E9E32-32F0-1401-AB7A-839CADECE822}" v="11" dt="2020-09-30T17:59:05.016"/>
    <p1510:client id="{C45A4BB0-1740-F7F8-4B14-BE1AC14D0B6B}" v="31" dt="2020-10-06T13:38:45.831"/>
    <p1510:client id="{C9324CE8-F396-008A-367E-B0A4ABCFEFEE}" v="7" dt="2020-10-05T22:28:12.810"/>
    <p1510:client id="{CBB25E3E-0FFE-538E-7720-0335E2C1BBF2}" v="37" dt="2020-09-30T22:33:58.074"/>
    <p1510:client id="{CDE54329-F58E-9607-6E8F-EF0DEF3CB605}" v="258" dt="2020-10-01T03:17:30.368"/>
    <p1510:client id="{D40876E6-9C66-48CF-0A4B-1B63301385EC}" v="1767" dt="2020-09-30T23:39:34.308"/>
    <p1510:client id="{D468043C-3E60-30C3-4C2E-75E6C0EAFB7D}" v="935" dt="2020-09-30T23:41:43.650"/>
    <p1510:client id="{E2F1A65E-D59B-9C67-F98D-B6D3D1C05CA9}" v="39" dt="2020-10-01T13:48:46.236"/>
    <p1510:client id="{E634526B-CF93-A38F-8DD2-FA687B1554C8}" v="1013" dt="2020-10-01T02:40:25.184"/>
    <p1510:client id="{F17C4CEE-9D3C-9A16-3AAF-D1DB6912DA6C}" v="1110" dt="2020-10-01T03:16:22.648"/>
    <p1510:client id="{FCABECA9-BDF5-0873-AD13-90E871D2FA76}" v="32" dt="2020-10-01T18:55:03.1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3BE35A-AA2F-4B13-B7B3-A9245C0819A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DD252E0-2E07-4D32-8E3D-EC73659F04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"/>
              <a:cs typeface="Times"/>
            </a:rPr>
            <a:t>Arduino formats data for app transfer</a:t>
          </a:r>
          <a:endParaRPr lang="en-US" b="0" i="0" u="none" strike="noStrike" cap="none" baseline="0" noProof="0">
            <a:solidFill>
              <a:srgbClr val="010000"/>
            </a:solidFill>
            <a:latin typeface="Times"/>
            <a:cs typeface="Times"/>
          </a:endParaRPr>
        </a:p>
      </dgm:t>
    </dgm:pt>
    <dgm:pt modelId="{F15275D7-0328-444D-AA18-CCC725D57F28}" type="parTrans" cxnId="{5765AB47-ABEB-4C03-B531-3627242E1380}">
      <dgm:prSet/>
      <dgm:spPr/>
      <dgm:t>
        <a:bodyPr/>
        <a:lstStyle/>
        <a:p>
          <a:endParaRPr lang="en-US"/>
        </a:p>
      </dgm:t>
    </dgm:pt>
    <dgm:pt modelId="{F86B6E8D-E2B8-4B0F-B586-33E680A9D7B6}" type="sibTrans" cxnId="{5765AB47-ABEB-4C03-B531-3627242E1380}">
      <dgm:prSet/>
      <dgm:spPr/>
      <dgm:t>
        <a:bodyPr/>
        <a:lstStyle/>
        <a:p>
          <a:endParaRPr lang="en-US"/>
        </a:p>
      </dgm:t>
    </dgm:pt>
    <dgm:pt modelId="{3B334588-355F-463E-A2E4-2002EC4193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"/>
              <a:cs typeface="Times"/>
            </a:rPr>
            <a:t>Data is stored until transferred to app</a:t>
          </a:r>
        </a:p>
      </dgm:t>
    </dgm:pt>
    <dgm:pt modelId="{9947B32E-AB34-4174-8914-551E9FAA6BB6}" type="parTrans" cxnId="{BC89B993-73ED-40A0-B29B-842A9DFA8A35}">
      <dgm:prSet/>
      <dgm:spPr/>
      <dgm:t>
        <a:bodyPr/>
        <a:lstStyle/>
        <a:p>
          <a:endParaRPr lang="en-US"/>
        </a:p>
      </dgm:t>
    </dgm:pt>
    <dgm:pt modelId="{DBB6E12E-B7AC-452F-ADD1-CE66566D0325}" type="sibTrans" cxnId="{BC89B993-73ED-40A0-B29B-842A9DFA8A35}">
      <dgm:prSet/>
      <dgm:spPr/>
      <dgm:t>
        <a:bodyPr/>
        <a:lstStyle/>
        <a:p>
          <a:endParaRPr lang="en-US"/>
        </a:p>
      </dgm:t>
    </dgm:pt>
    <dgm:pt modelId="{BABF5175-791D-4DA5-BFBA-CE2BA37DAE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"/>
              <a:cs typeface="Times"/>
            </a:rPr>
            <a:t>LED indicates when memory is full</a:t>
          </a:r>
        </a:p>
      </dgm:t>
    </dgm:pt>
    <dgm:pt modelId="{0CED3366-869C-4887-B163-C347E6C25E25}" type="parTrans" cxnId="{EFA4B4E9-DD5A-4154-BBFF-2D30F68F744C}">
      <dgm:prSet/>
      <dgm:spPr/>
      <dgm:t>
        <a:bodyPr/>
        <a:lstStyle/>
        <a:p>
          <a:endParaRPr lang="en-US"/>
        </a:p>
      </dgm:t>
    </dgm:pt>
    <dgm:pt modelId="{716968B5-A0B5-4FCF-9C72-85170E43661F}" type="sibTrans" cxnId="{EFA4B4E9-DD5A-4154-BBFF-2D30F68F744C}">
      <dgm:prSet/>
      <dgm:spPr/>
      <dgm:t>
        <a:bodyPr/>
        <a:lstStyle/>
        <a:p>
          <a:endParaRPr lang="en-US"/>
        </a:p>
      </dgm:t>
    </dgm:pt>
    <dgm:pt modelId="{A15F15C4-38EA-4DB4-9E09-E96F973EDC85}" type="pres">
      <dgm:prSet presAssocID="{613BE35A-AA2F-4B13-B7B3-A9245C0819A3}" presName="root" presStyleCnt="0">
        <dgm:presLayoutVars>
          <dgm:dir/>
          <dgm:resizeHandles val="exact"/>
        </dgm:presLayoutVars>
      </dgm:prSet>
      <dgm:spPr/>
    </dgm:pt>
    <dgm:pt modelId="{F57E043A-4867-450B-BCCC-52E18352FD16}" type="pres">
      <dgm:prSet presAssocID="{DDD252E0-2E07-4D32-8E3D-EC73659F0470}" presName="compNode" presStyleCnt="0"/>
      <dgm:spPr/>
    </dgm:pt>
    <dgm:pt modelId="{C3998621-7E34-448D-A8F9-C299FC7361E5}" type="pres">
      <dgm:prSet presAssocID="{DDD252E0-2E07-4D32-8E3D-EC73659F047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46F5E7C5-7547-4800-97BE-7B8DF3D9AC90}" type="pres">
      <dgm:prSet presAssocID="{DDD252E0-2E07-4D32-8E3D-EC73659F0470}" presName="spaceRect" presStyleCnt="0"/>
      <dgm:spPr/>
    </dgm:pt>
    <dgm:pt modelId="{EF815D35-96B0-4A2E-B259-4C65D7324C5A}" type="pres">
      <dgm:prSet presAssocID="{DDD252E0-2E07-4D32-8E3D-EC73659F0470}" presName="textRect" presStyleLbl="revTx" presStyleIdx="0" presStyleCnt="3">
        <dgm:presLayoutVars>
          <dgm:chMax val="1"/>
          <dgm:chPref val="1"/>
        </dgm:presLayoutVars>
      </dgm:prSet>
      <dgm:spPr/>
    </dgm:pt>
    <dgm:pt modelId="{09EF2DBA-5986-466B-BAB6-988C87498EFA}" type="pres">
      <dgm:prSet presAssocID="{F86B6E8D-E2B8-4B0F-B586-33E680A9D7B6}" presName="sibTrans" presStyleCnt="0"/>
      <dgm:spPr/>
    </dgm:pt>
    <dgm:pt modelId="{CDAFA3FB-378B-4C37-82E2-979C2B4568CB}" type="pres">
      <dgm:prSet presAssocID="{3B334588-355F-463E-A2E4-2002EC419324}" presName="compNode" presStyleCnt="0"/>
      <dgm:spPr/>
    </dgm:pt>
    <dgm:pt modelId="{5B50B20B-281A-49E1-9E7F-5FF74064BFC1}" type="pres">
      <dgm:prSet presAssocID="{3B334588-355F-463E-A2E4-2002EC41932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491A79D-3385-4E54-A9E2-F44670F18621}" type="pres">
      <dgm:prSet presAssocID="{3B334588-355F-463E-A2E4-2002EC419324}" presName="spaceRect" presStyleCnt="0"/>
      <dgm:spPr/>
    </dgm:pt>
    <dgm:pt modelId="{B37BD4BA-B813-4432-A2C9-F1A9D2A867B2}" type="pres">
      <dgm:prSet presAssocID="{3B334588-355F-463E-A2E4-2002EC419324}" presName="textRect" presStyleLbl="revTx" presStyleIdx="1" presStyleCnt="3">
        <dgm:presLayoutVars>
          <dgm:chMax val="1"/>
          <dgm:chPref val="1"/>
        </dgm:presLayoutVars>
      </dgm:prSet>
      <dgm:spPr/>
    </dgm:pt>
    <dgm:pt modelId="{19A02781-A033-4473-8BB3-57A99DF2B84C}" type="pres">
      <dgm:prSet presAssocID="{DBB6E12E-B7AC-452F-ADD1-CE66566D0325}" presName="sibTrans" presStyleCnt="0"/>
      <dgm:spPr/>
    </dgm:pt>
    <dgm:pt modelId="{3EFBDC0F-E5F8-45D6-9AC6-1D244B67185D}" type="pres">
      <dgm:prSet presAssocID="{BABF5175-791D-4DA5-BFBA-CE2BA37DAE0B}" presName="compNode" presStyleCnt="0"/>
      <dgm:spPr/>
    </dgm:pt>
    <dgm:pt modelId="{5B96D483-81BD-4E4B-A67C-4BB532631A2A}" type="pres">
      <dgm:prSet presAssocID="{BABF5175-791D-4DA5-BFBA-CE2BA37DAE0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5E97B02-07AB-4FB0-A109-EF72381DE9CC}" type="pres">
      <dgm:prSet presAssocID="{BABF5175-791D-4DA5-BFBA-CE2BA37DAE0B}" presName="spaceRect" presStyleCnt="0"/>
      <dgm:spPr/>
    </dgm:pt>
    <dgm:pt modelId="{B3E6E659-3936-4D95-90B2-172FAD9528A4}" type="pres">
      <dgm:prSet presAssocID="{BABF5175-791D-4DA5-BFBA-CE2BA37DAE0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8EAE142-C6AA-4C93-A546-0BDE3969A258}" type="presOf" srcId="{613BE35A-AA2F-4B13-B7B3-A9245C0819A3}" destId="{A15F15C4-38EA-4DB4-9E09-E96F973EDC85}" srcOrd="0" destOrd="0" presId="urn:microsoft.com/office/officeart/2018/2/layout/IconLabelList"/>
    <dgm:cxn modelId="{5765AB47-ABEB-4C03-B531-3627242E1380}" srcId="{613BE35A-AA2F-4B13-B7B3-A9245C0819A3}" destId="{DDD252E0-2E07-4D32-8E3D-EC73659F0470}" srcOrd="0" destOrd="0" parTransId="{F15275D7-0328-444D-AA18-CCC725D57F28}" sibTransId="{F86B6E8D-E2B8-4B0F-B586-33E680A9D7B6}"/>
    <dgm:cxn modelId="{BC89B993-73ED-40A0-B29B-842A9DFA8A35}" srcId="{613BE35A-AA2F-4B13-B7B3-A9245C0819A3}" destId="{3B334588-355F-463E-A2E4-2002EC419324}" srcOrd="1" destOrd="0" parTransId="{9947B32E-AB34-4174-8914-551E9FAA6BB6}" sibTransId="{DBB6E12E-B7AC-452F-ADD1-CE66566D0325}"/>
    <dgm:cxn modelId="{3D9D09D3-A728-40D7-9876-A1A017B507C7}" type="presOf" srcId="{BABF5175-791D-4DA5-BFBA-CE2BA37DAE0B}" destId="{B3E6E659-3936-4D95-90B2-172FAD9528A4}" srcOrd="0" destOrd="0" presId="urn:microsoft.com/office/officeart/2018/2/layout/IconLabelList"/>
    <dgm:cxn modelId="{1CF4B5DE-9FBB-42EC-A564-903C95DA7F58}" type="presOf" srcId="{DDD252E0-2E07-4D32-8E3D-EC73659F0470}" destId="{EF815D35-96B0-4A2E-B259-4C65D7324C5A}" srcOrd="0" destOrd="0" presId="urn:microsoft.com/office/officeart/2018/2/layout/IconLabelList"/>
    <dgm:cxn modelId="{EFA4B4E9-DD5A-4154-BBFF-2D30F68F744C}" srcId="{613BE35A-AA2F-4B13-B7B3-A9245C0819A3}" destId="{BABF5175-791D-4DA5-BFBA-CE2BA37DAE0B}" srcOrd="2" destOrd="0" parTransId="{0CED3366-869C-4887-B163-C347E6C25E25}" sibTransId="{716968B5-A0B5-4FCF-9C72-85170E43661F}"/>
    <dgm:cxn modelId="{B5CA79F3-DFF6-4FF9-B805-B21AD8159BE8}" type="presOf" srcId="{3B334588-355F-463E-A2E4-2002EC419324}" destId="{B37BD4BA-B813-4432-A2C9-F1A9D2A867B2}" srcOrd="0" destOrd="0" presId="urn:microsoft.com/office/officeart/2018/2/layout/IconLabelList"/>
    <dgm:cxn modelId="{B12F97A2-0297-4F43-B7DA-553B4C6E1AA0}" type="presParOf" srcId="{A15F15C4-38EA-4DB4-9E09-E96F973EDC85}" destId="{F57E043A-4867-450B-BCCC-52E18352FD16}" srcOrd="0" destOrd="0" presId="urn:microsoft.com/office/officeart/2018/2/layout/IconLabelList"/>
    <dgm:cxn modelId="{29C3C108-5D79-42E3-B556-40423F30A4DB}" type="presParOf" srcId="{F57E043A-4867-450B-BCCC-52E18352FD16}" destId="{C3998621-7E34-448D-A8F9-C299FC7361E5}" srcOrd="0" destOrd="0" presId="urn:microsoft.com/office/officeart/2018/2/layout/IconLabelList"/>
    <dgm:cxn modelId="{D349707D-1FEA-4D92-9867-5A069EFDC3F4}" type="presParOf" srcId="{F57E043A-4867-450B-BCCC-52E18352FD16}" destId="{46F5E7C5-7547-4800-97BE-7B8DF3D9AC90}" srcOrd="1" destOrd="0" presId="urn:microsoft.com/office/officeart/2018/2/layout/IconLabelList"/>
    <dgm:cxn modelId="{0BB73EF2-8FF8-4BA5-AC39-283E4A299198}" type="presParOf" srcId="{F57E043A-4867-450B-BCCC-52E18352FD16}" destId="{EF815D35-96B0-4A2E-B259-4C65D7324C5A}" srcOrd="2" destOrd="0" presId="urn:microsoft.com/office/officeart/2018/2/layout/IconLabelList"/>
    <dgm:cxn modelId="{7818815E-95E9-444B-A339-4258C470FC00}" type="presParOf" srcId="{A15F15C4-38EA-4DB4-9E09-E96F973EDC85}" destId="{09EF2DBA-5986-466B-BAB6-988C87498EFA}" srcOrd="1" destOrd="0" presId="urn:microsoft.com/office/officeart/2018/2/layout/IconLabelList"/>
    <dgm:cxn modelId="{3DF7975B-FD49-4E6D-AB40-224CEF6260C9}" type="presParOf" srcId="{A15F15C4-38EA-4DB4-9E09-E96F973EDC85}" destId="{CDAFA3FB-378B-4C37-82E2-979C2B4568CB}" srcOrd="2" destOrd="0" presId="urn:microsoft.com/office/officeart/2018/2/layout/IconLabelList"/>
    <dgm:cxn modelId="{82D210F2-A68F-4C0C-B2CD-05657BDEEC03}" type="presParOf" srcId="{CDAFA3FB-378B-4C37-82E2-979C2B4568CB}" destId="{5B50B20B-281A-49E1-9E7F-5FF74064BFC1}" srcOrd="0" destOrd="0" presId="urn:microsoft.com/office/officeart/2018/2/layout/IconLabelList"/>
    <dgm:cxn modelId="{94000389-16CE-4E70-B75B-4432E45D8B03}" type="presParOf" srcId="{CDAFA3FB-378B-4C37-82E2-979C2B4568CB}" destId="{D491A79D-3385-4E54-A9E2-F44670F18621}" srcOrd="1" destOrd="0" presId="urn:microsoft.com/office/officeart/2018/2/layout/IconLabelList"/>
    <dgm:cxn modelId="{1000765F-DEBC-48F0-8FAB-D4FE2B5CAC9D}" type="presParOf" srcId="{CDAFA3FB-378B-4C37-82E2-979C2B4568CB}" destId="{B37BD4BA-B813-4432-A2C9-F1A9D2A867B2}" srcOrd="2" destOrd="0" presId="urn:microsoft.com/office/officeart/2018/2/layout/IconLabelList"/>
    <dgm:cxn modelId="{50EB0D39-D76C-4492-9B7B-85720AC06454}" type="presParOf" srcId="{A15F15C4-38EA-4DB4-9E09-E96F973EDC85}" destId="{19A02781-A033-4473-8BB3-57A99DF2B84C}" srcOrd="3" destOrd="0" presId="urn:microsoft.com/office/officeart/2018/2/layout/IconLabelList"/>
    <dgm:cxn modelId="{92EEA5E0-0A2E-4680-B42F-79D45AFDD1B0}" type="presParOf" srcId="{A15F15C4-38EA-4DB4-9E09-E96F973EDC85}" destId="{3EFBDC0F-E5F8-45D6-9AC6-1D244B67185D}" srcOrd="4" destOrd="0" presId="urn:microsoft.com/office/officeart/2018/2/layout/IconLabelList"/>
    <dgm:cxn modelId="{1169F871-88BD-4514-9099-E35C2766F600}" type="presParOf" srcId="{3EFBDC0F-E5F8-45D6-9AC6-1D244B67185D}" destId="{5B96D483-81BD-4E4B-A67C-4BB532631A2A}" srcOrd="0" destOrd="0" presId="urn:microsoft.com/office/officeart/2018/2/layout/IconLabelList"/>
    <dgm:cxn modelId="{C85BACA8-D49A-4FA9-A008-7B04A888FCC3}" type="presParOf" srcId="{3EFBDC0F-E5F8-45D6-9AC6-1D244B67185D}" destId="{C5E97B02-07AB-4FB0-A109-EF72381DE9CC}" srcOrd="1" destOrd="0" presId="urn:microsoft.com/office/officeart/2018/2/layout/IconLabelList"/>
    <dgm:cxn modelId="{61162A85-27B8-482E-A41A-E4DE6D9665A3}" type="presParOf" srcId="{3EFBDC0F-E5F8-45D6-9AC6-1D244B67185D}" destId="{B3E6E659-3936-4D95-90B2-172FAD9528A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998621-7E34-448D-A8F9-C299FC7361E5}">
      <dsp:nvSpPr>
        <dsp:cNvPr id="0" name=""/>
        <dsp:cNvSpPr/>
      </dsp:nvSpPr>
      <dsp:spPr>
        <a:xfrm>
          <a:off x="910565" y="388605"/>
          <a:ext cx="982538" cy="9825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15D35-96B0-4A2E-B259-4C65D7324C5A}">
      <dsp:nvSpPr>
        <dsp:cNvPr id="0" name=""/>
        <dsp:cNvSpPr/>
      </dsp:nvSpPr>
      <dsp:spPr>
        <a:xfrm>
          <a:off x="310125" y="1671712"/>
          <a:ext cx="21834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"/>
              <a:cs typeface="Times"/>
            </a:rPr>
            <a:t>Arduino formats data for app transfer</a:t>
          </a:r>
          <a:endParaRPr lang="en-US" sz="2100" b="0" i="0" u="none" strike="noStrike" kern="1200" cap="none" baseline="0" noProof="0">
            <a:solidFill>
              <a:srgbClr val="010000"/>
            </a:solidFill>
            <a:latin typeface="Times"/>
            <a:cs typeface="Times"/>
          </a:endParaRPr>
        </a:p>
      </dsp:txBody>
      <dsp:txXfrm>
        <a:off x="310125" y="1671712"/>
        <a:ext cx="2183419" cy="720000"/>
      </dsp:txXfrm>
    </dsp:sp>
    <dsp:sp modelId="{5B50B20B-281A-49E1-9E7F-5FF74064BFC1}">
      <dsp:nvSpPr>
        <dsp:cNvPr id="0" name=""/>
        <dsp:cNvSpPr/>
      </dsp:nvSpPr>
      <dsp:spPr>
        <a:xfrm>
          <a:off x="3476083" y="388605"/>
          <a:ext cx="982538" cy="9825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7BD4BA-B813-4432-A2C9-F1A9D2A867B2}">
      <dsp:nvSpPr>
        <dsp:cNvPr id="0" name=""/>
        <dsp:cNvSpPr/>
      </dsp:nvSpPr>
      <dsp:spPr>
        <a:xfrm>
          <a:off x="2875642" y="1671712"/>
          <a:ext cx="21834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"/>
              <a:cs typeface="Times"/>
            </a:rPr>
            <a:t>Data is stored until transferred to app</a:t>
          </a:r>
        </a:p>
      </dsp:txBody>
      <dsp:txXfrm>
        <a:off x="2875642" y="1671712"/>
        <a:ext cx="2183419" cy="720000"/>
      </dsp:txXfrm>
    </dsp:sp>
    <dsp:sp modelId="{5B96D483-81BD-4E4B-A67C-4BB532631A2A}">
      <dsp:nvSpPr>
        <dsp:cNvPr id="0" name=""/>
        <dsp:cNvSpPr/>
      </dsp:nvSpPr>
      <dsp:spPr>
        <a:xfrm>
          <a:off x="6041600" y="388605"/>
          <a:ext cx="982538" cy="9825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E6E659-3936-4D95-90B2-172FAD9528A4}">
      <dsp:nvSpPr>
        <dsp:cNvPr id="0" name=""/>
        <dsp:cNvSpPr/>
      </dsp:nvSpPr>
      <dsp:spPr>
        <a:xfrm>
          <a:off x="5441160" y="1671712"/>
          <a:ext cx="21834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"/>
              <a:cs typeface="Times"/>
            </a:rPr>
            <a:t>LED indicates when memory is full</a:t>
          </a:r>
        </a:p>
      </dsp:txBody>
      <dsp:txXfrm>
        <a:off x="5441160" y="1671712"/>
        <a:ext cx="218341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1040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9461afd1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99461afd1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9818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9153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1142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1208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9461afd1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99461afd1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3662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5285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325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251970" y="889863"/>
            <a:ext cx="6636259" cy="3358450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9428" y="1556628"/>
            <a:ext cx="6509936" cy="1311547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9600" spc="-267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9428" y="2929700"/>
            <a:ext cx="6505070" cy="99194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0">
                <a:solidFill>
                  <a:srgbClr val="FFFEFF"/>
                </a:solidFill>
              </a:defRPr>
            </a:lvl1pPr>
            <a:lvl2pPr marL="812810" indent="0" algn="ctr">
              <a:buNone/>
              <a:defRPr sz="3200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28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5897" cy="184233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32488" y="596039"/>
            <a:ext cx="4706276" cy="394281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55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9438086" cy="5139929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5789211" y="1274692"/>
            <a:ext cx="2755857" cy="2602816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55578" y="1762444"/>
            <a:ext cx="2625896" cy="184233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2060" y="598834"/>
            <a:ext cx="4701467" cy="39429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24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7979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119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5924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4234" cy="184233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836" y="602389"/>
            <a:ext cx="4711405" cy="3936467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8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2444659" y="889863"/>
            <a:ext cx="4249609" cy="3358450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162" y="1556047"/>
            <a:ext cx="4117668" cy="1267043"/>
          </a:xfrm>
        </p:spPr>
        <p:txBody>
          <a:bodyPr bIns="0" anchor="b">
            <a:normAutofit/>
          </a:bodyPr>
          <a:lstStyle>
            <a:lvl1pPr algn="ctr">
              <a:defRPr sz="7822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162" y="2885138"/>
            <a:ext cx="4117667" cy="1037828"/>
          </a:xfrm>
        </p:spPr>
        <p:txBody>
          <a:bodyPr tIns="0">
            <a:normAutofit/>
          </a:bodyPr>
          <a:lstStyle>
            <a:lvl1pPr marL="0" indent="0" algn="ctr">
              <a:buNone/>
              <a:defRPr sz="3200">
                <a:solidFill>
                  <a:srgbClr val="FFFEFF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0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1754752"/>
            <a:ext cx="2625621" cy="1852549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0659" y="602391"/>
            <a:ext cx="4702193" cy="1786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38835" y="2754121"/>
            <a:ext cx="4704017" cy="17876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07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1" y="1772937"/>
            <a:ext cx="2625621" cy="1845373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43853" y="602389"/>
            <a:ext cx="4698816" cy="51435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911" b="0" cap="all" baseline="0">
                <a:solidFill>
                  <a:schemeClr val="accent1"/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3979" y="1116739"/>
            <a:ext cx="4698263" cy="12726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38989" y="2749415"/>
            <a:ext cx="4698311" cy="51435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911" b="0" cap="all" baseline="0">
                <a:solidFill>
                  <a:schemeClr val="accent1"/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38835" y="3263765"/>
            <a:ext cx="4699191" cy="12780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67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5897" cy="184233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3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4019"/>
            <a:ext cx="2625898" cy="917474"/>
          </a:xfrm>
        </p:spPr>
        <p:txBody>
          <a:bodyPr bIns="0" anchor="b">
            <a:noAutofit/>
          </a:bodyPr>
          <a:lstStyle>
            <a:lvl1pPr algn="ctr">
              <a:defRPr sz="5689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2488" y="602107"/>
            <a:ext cx="4706276" cy="393745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474" y="2685140"/>
            <a:ext cx="2625898" cy="915873"/>
          </a:xfrm>
        </p:spPr>
        <p:txBody>
          <a:bodyPr/>
          <a:lstStyle>
            <a:lvl1pPr marL="0" indent="0" algn="ctr">
              <a:buNone/>
              <a:defRPr sz="2844">
                <a:solidFill>
                  <a:srgbClr val="FFFEFF"/>
                </a:solidFill>
              </a:defRPr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07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604002" y="1273749"/>
            <a:ext cx="4456155" cy="2602816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7632" y="0"/>
            <a:ext cx="3486368" cy="51435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082" y="1770191"/>
            <a:ext cx="4332485" cy="883524"/>
          </a:xfrm>
        </p:spPr>
        <p:txBody>
          <a:bodyPr bIns="0" anchor="b">
            <a:normAutofit/>
          </a:bodyPr>
          <a:lstStyle>
            <a:lvl1pPr>
              <a:defRPr sz="6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4082" y="2658759"/>
            <a:ext cx="4332485" cy="955649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FFEFF"/>
                </a:solidFill>
              </a:defRPr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3505" y="4670298"/>
            <a:ext cx="4456652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71283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9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8371" y="1768794"/>
            <a:ext cx="2624000" cy="1842364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6237" y="596039"/>
            <a:ext cx="4462527" cy="3942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3504" y="240030"/>
            <a:ext cx="2743200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3504" y="4670298"/>
            <a:ext cx="7941564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52410" y="240030"/>
            <a:ext cx="685800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41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1630437" y="1836459"/>
            <a:ext cx="3314067" cy="3194706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5934" y="518982"/>
            <a:ext cx="5821442" cy="400729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1920894" y="921019"/>
            <a:ext cx="5219585" cy="124685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Times New Roman"/>
                <a:cs typeface="Times New Roman"/>
              </a:rPr>
              <a:t>GAS (Gait Analysis System)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2541703" y="2837767"/>
            <a:ext cx="4060594" cy="897538"/>
          </a:xfrm>
          <a:prstGeom prst="rect">
            <a:avLst/>
          </a:prstGeom>
        </p:spPr>
        <p:txBody>
          <a:bodyPr spcFirstLastPara="1" vert="horz" lIns="91425" tIns="91425" rIns="91425" bIns="91425" rtlCol="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400" b="1">
                <a:latin typeface="Times New Roman"/>
                <a:cs typeface="Times New Roman"/>
              </a:rPr>
              <a:t>TEAM MEMBERS:</a:t>
            </a:r>
            <a:endParaRPr lang="en-US" sz="1400">
              <a:latin typeface="Times New Roman"/>
              <a:cs typeface="Times New Roman"/>
            </a:endParaRPr>
          </a:p>
          <a:p>
            <a:pPr marL="0" lvl="0" indent="0" rtl="0">
              <a:spcBef>
                <a:spcPts val="200"/>
              </a:spcBef>
              <a:spcAft>
                <a:spcPts val="200"/>
              </a:spcAft>
              <a:buSzPts val="1300"/>
              <a:buNone/>
            </a:pPr>
            <a:r>
              <a:rPr lang="en-US" sz="1400">
                <a:latin typeface="Times New Roman"/>
                <a:cs typeface="Times New Roman"/>
              </a:rPr>
              <a:t>ZOE FOWLER, HOLIDAY GARRISON, RYAN HOPSON, MUAMMAR SAEED, CHRIS SLAGELL</a:t>
            </a:r>
          </a:p>
        </p:txBody>
      </p:sp>
      <p:sp>
        <p:nvSpPr>
          <p:cNvPr id="62" name="Google Shape;62;p14"/>
          <p:cNvSpPr txBox="1"/>
          <p:nvPr/>
        </p:nvSpPr>
        <p:spPr>
          <a:xfrm>
            <a:off x="533153" y="2040619"/>
            <a:ext cx="8157300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800" b="0" i="1" u="none" strike="noStrike" cap="none">
                <a:solidFill>
                  <a:schemeClr val="bg1"/>
                </a:solidFill>
                <a:latin typeface="Times New Roman"/>
                <a:ea typeface="Calibri"/>
                <a:cs typeface="Calibri"/>
                <a:sym typeface="Calibri"/>
              </a:rPr>
              <a:t>Making physical therapy easier for everyone</a:t>
            </a:r>
            <a:endParaRPr lang="en-US" sz="1800" b="0" i="1" u="none" strike="noStrike" cap="none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B7A736-579B-45D9-A0C4-4D9A426F3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818" y="3899847"/>
            <a:ext cx="7076364" cy="592255"/>
          </a:xfrm>
        </p:spPr>
        <p:txBody>
          <a:bodyPr vert="horz" lIns="228600" tIns="228600" rIns="228600" bIns="0" rtlCol="0" anchor="ctr">
            <a:no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Times New Roman"/>
                <a:cs typeface="Calibri Light"/>
              </a:rPr>
              <a:t>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73ED7-1E44-45EF-82A2-AFB60E711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37837"/>
          <a:stretch/>
        </p:blipFill>
        <p:spPr>
          <a:xfrm>
            <a:off x="20" y="10"/>
            <a:ext cx="9143980" cy="379420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99773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50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Technical Constraints</a:t>
            </a:r>
            <a:endParaRPr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6A1C02-DFEA-4E2F-992A-9B49B400A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896027"/>
              </p:ext>
            </p:extLst>
          </p:nvPr>
        </p:nvGraphicFramePr>
        <p:xfrm>
          <a:off x="456206" y="1194485"/>
          <a:ext cx="8207938" cy="377615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03969">
                  <a:extLst>
                    <a:ext uri="{9D8B030D-6E8A-4147-A177-3AD203B41FA5}">
                      <a16:colId xmlns:a16="http://schemas.microsoft.com/office/drawing/2014/main" val="1628813990"/>
                    </a:ext>
                  </a:extLst>
                </a:gridCol>
                <a:gridCol w="4103969">
                  <a:extLst>
                    <a:ext uri="{9D8B030D-6E8A-4147-A177-3AD203B41FA5}">
                      <a16:colId xmlns:a16="http://schemas.microsoft.com/office/drawing/2014/main" val="4099698262"/>
                    </a:ext>
                  </a:extLst>
                </a:gridCol>
              </a:tblGrid>
              <a:tr h="720869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4437715"/>
                  </a:ext>
                </a:extLst>
              </a:tr>
              <a:tr h="603802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Battery Life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≥1 hour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2733084"/>
                  </a:ext>
                </a:extLst>
              </a:tr>
              <a:tr h="60380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>
                          <a:latin typeface="Times"/>
                        </a:rPr>
                        <a:t>Waist/Ankle Size [6], [7]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Waist: 91 – 111 cm</a:t>
                      </a:r>
                    </a:p>
                    <a:p>
                      <a:pPr lvl="0" algn="l">
                        <a:buNone/>
                      </a:pPr>
                      <a:r>
                        <a:rPr lang="en-US">
                          <a:latin typeface="Times"/>
                        </a:rPr>
                        <a:t>Ankle: 19.7 - 24 cm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44920"/>
                  </a:ext>
                </a:extLst>
              </a:tr>
              <a:tr h="603802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Measurement Frequency [8]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≥ 115 measurements per minute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353232"/>
                  </a:ext>
                </a:extLst>
              </a:tr>
              <a:tr h="603802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Measurement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±5%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5549703"/>
                  </a:ext>
                </a:extLst>
              </a:tr>
              <a:tr h="603802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Memory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≥1 hour's worth of data</a:t>
                      </a:r>
                      <a:endParaRPr lang="en-US">
                        <a:latin typeface="Time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215776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43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Practical Constraints</a:t>
            </a:r>
            <a:endParaRPr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958EB1F-387B-4A58-860B-00179C49A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551493"/>
              </p:ext>
            </p:extLst>
          </p:nvPr>
        </p:nvGraphicFramePr>
        <p:xfrm>
          <a:off x="318052" y="1197665"/>
          <a:ext cx="8443188" cy="359299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14396">
                  <a:extLst>
                    <a:ext uri="{9D8B030D-6E8A-4147-A177-3AD203B41FA5}">
                      <a16:colId xmlns:a16="http://schemas.microsoft.com/office/drawing/2014/main" val="1172215784"/>
                    </a:ext>
                  </a:extLst>
                </a:gridCol>
                <a:gridCol w="2814396">
                  <a:extLst>
                    <a:ext uri="{9D8B030D-6E8A-4147-A177-3AD203B41FA5}">
                      <a16:colId xmlns:a16="http://schemas.microsoft.com/office/drawing/2014/main" val="392575304"/>
                    </a:ext>
                  </a:extLst>
                </a:gridCol>
                <a:gridCol w="2814396">
                  <a:extLst>
                    <a:ext uri="{9D8B030D-6E8A-4147-A177-3AD203B41FA5}">
                      <a16:colId xmlns:a16="http://schemas.microsoft.com/office/drawing/2014/main" val="2531316551"/>
                    </a:ext>
                  </a:extLst>
                </a:gridCol>
              </a:tblGrid>
              <a:tr h="518988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5621828"/>
                  </a:ext>
                </a:extLst>
              </a:tr>
              <a:tr h="518988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Manufacturing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≤2.3 kg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850145"/>
                  </a:ext>
                </a:extLst>
              </a:tr>
              <a:tr h="518988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Economic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~$150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4193703"/>
                  </a:ext>
                </a:extLst>
              </a:tr>
              <a:tr h="678676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Cultural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Clothing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Worn over a variety of clothing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7006069"/>
                  </a:ext>
                </a:extLst>
              </a:tr>
              <a:tr h="678676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Health &amp; Safety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Safety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Wires will not be tripped over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7244741"/>
                  </a:ext>
                </a:extLst>
              </a:tr>
              <a:tr h="678676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Cultural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Multiple types of data are measured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623586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58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Engineering Standards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D6F08B5-8839-4853-A35E-EBF6EA4AB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287560"/>
              </p:ext>
            </p:extLst>
          </p:nvPr>
        </p:nvGraphicFramePr>
        <p:xfrm>
          <a:off x="372717" y="1197665"/>
          <a:ext cx="8375325" cy="378777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91775">
                  <a:extLst>
                    <a:ext uri="{9D8B030D-6E8A-4147-A177-3AD203B41FA5}">
                      <a16:colId xmlns:a16="http://schemas.microsoft.com/office/drawing/2014/main" val="3430102151"/>
                    </a:ext>
                  </a:extLst>
                </a:gridCol>
                <a:gridCol w="2791775">
                  <a:extLst>
                    <a:ext uri="{9D8B030D-6E8A-4147-A177-3AD203B41FA5}">
                      <a16:colId xmlns:a16="http://schemas.microsoft.com/office/drawing/2014/main" val="987321032"/>
                    </a:ext>
                  </a:extLst>
                </a:gridCol>
                <a:gridCol w="2791775">
                  <a:extLst>
                    <a:ext uri="{9D8B030D-6E8A-4147-A177-3AD203B41FA5}">
                      <a16:colId xmlns:a16="http://schemas.microsoft.com/office/drawing/2014/main" val="3471734075"/>
                    </a:ext>
                  </a:extLst>
                </a:gridCol>
              </a:tblGrid>
              <a:tr h="7885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"/>
                        </a:rPr>
                        <a:t>Specific Standard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Standard Document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Specification / Application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5513489"/>
                  </a:ext>
                </a:extLst>
              </a:tr>
              <a:tr h="896094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USB 2.0 [9]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Universal Serial Bus Revision 2.0 Specification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u="none" strike="noStrike" noProof="0">
                          <a:latin typeface="Times"/>
                        </a:rPr>
                        <a:t>USB 2.0 allows connection to the physical therapist’s app.</a:t>
                      </a:r>
                      <a:endParaRPr lang="en-US" sz="1700">
                        <a:latin typeface="Time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724351"/>
                  </a:ext>
                </a:extLst>
              </a:tr>
              <a:tr h="8960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IEEE 82079 Part 1 [10]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IEEE 82079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An instruction manual is provided so that the product is safely used.</a:t>
                      </a:r>
                      <a:endParaRPr lang="en-US">
                        <a:latin typeface="Time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653053"/>
                  </a:ext>
                </a:extLst>
              </a:tr>
              <a:tr h="116850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IEC 60228 - AWG [11]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IEC 60228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The wires used in the construction of GAS must be an appropriate size according to AWG.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8785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1033818" y="3899847"/>
            <a:ext cx="7076364" cy="592255"/>
          </a:xfrm>
          <a:prstGeom prst="rect">
            <a:avLst/>
          </a:prstGeom>
        </p:spPr>
        <p:txBody>
          <a:bodyPr spcFirstLastPara="1" vert="horz" lIns="228600" tIns="228600" rIns="228600" bIns="0" rtlCol="0" anchor="ctr" anchorCtr="0">
            <a:noAutofit/>
          </a:bodyPr>
          <a:lstStyle/>
          <a:p>
            <a:pPr marL="0" lvl="0"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chemeClr val="dk2"/>
              </a:buClr>
              <a:buSzPts val="3200"/>
            </a:pPr>
            <a:r>
              <a:rPr lang="en-US" sz="3200">
                <a:solidFill>
                  <a:schemeClr val="bg1"/>
                </a:solidFill>
                <a:latin typeface="Times New Roman"/>
                <a:cs typeface="Times New Roman"/>
              </a:rPr>
              <a:t>Approach</a:t>
            </a: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C6C40A7D-429A-4C72-A5DA-E79218FB4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25" r="4" b="4712"/>
          <a:stretch/>
        </p:blipFill>
        <p:spPr>
          <a:xfrm>
            <a:off x="20" y="10"/>
            <a:ext cx="9143980" cy="379420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  <a:noFill/>
        </p:grpSpPr>
        <p:sp>
          <p:nvSpPr>
            <p:cNvPr id="101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2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3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6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9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10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11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113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4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5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6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7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8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19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Isosceles Triangle 122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95" name="Google Shape;195;p33"/>
          <p:cNvSpPr txBox="1">
            <a:spLocks noGrp="1"/>
          </p:cNvSpPr>
          <p:nvPr>
            <p:ph type="title"/>
          </p:nvPr>
        </p:nvSpPr>
        <p:spPr>
          <a:xfrm>
            <a:off x="1319427" y="1556628"/>
            <a:ext cx="6509936" cy="1311546"/>
          </a:xfrm>
          <a:prstGeom prst="rect">
            <a:avLst/>
          </a:prstGeom>
        </p:spPr>
        <p:txBody>
          <a:bodyPr spcFirstLastPara="1" vert="horz" lIns="228600" tIns="228600" rIns="228600" bIns="0" rtlCol="0" anchor="b" anchorCtr="0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rgbClr val="3F3F3F"/>
              </a:buClr>
              <a:buSzPts val="3000"/>
            </a:pPr>
            <a:r>
              <a:rPr lang="en-US" sz="5400">
                <a:solidFill>
                  <a:srgbClr val="FFFEFF"/>
                </a:solidFill>
              </a:rPr>
              <a:t>Hardware Overview</a:t>
            </a:r>
          </a:p>
        </p:txBody>
      </p:sp>
    </p:spTree>
    <p:extLst>
      <p:ext uri="{BB962C8B-B14F-4D97-AF65-F5344CB8AC3E}">
        <p14:creationId xmlns:p14="http://schemas.microsoft.com/office/powerpoint/2010/main" val="1846198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53CE5B32-82F8-44BF-B144-50B393258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918" y="482599"/>
            <a:ext cx="5704163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61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CE5D4-E707-4483-A077-1B397C512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43251"/>
            <a:ext cx="8520600" cy="643158"/>
          </a:xfrm>
          <a:solidFill>
            <a:schemeClr val="accent1"/>
          </a:solidFill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Times New Roman"/>
                <a:cs typeface="Calibri Light"/>
              </a:rPr>
              <a:t>Microcontroller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83666-4CEF-4AEC-B3BB-C874977CE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171571"/>
              </p:ext>
            </p:extLst>
          </p:nvPr>
        </p:nvGraphicFramePr>
        <p:xfrm>
          <a:off x="211376" y="1252602"/>
          <a:ext cx="8758755" cy="38391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1751">
                  <a:extLst>
                    <a:ext uri="{9D8B030D-6E8A-4147-A177-3AD203B41FA5}">
                      <a16:colId xmlns:a16="http://schemas.microsoft.com/office/drawing/2014/main" val="2388346528"/>
                    </a:ext>
                  </a:extLst>
                </a:gridCol>
                <a:gridCol w="1751751">
                  <a:extLst>
                    <a:ext uri="{9D8B030D-6E8A-4147-A177-3AD203B41FA5}">
                      <a16:colId xmlns:a16="http://schemas.microsoft.com/office/drawing/2014/main" val="2945983702"/>
                    </a:ext>
                  </a:extLst>
                </a:gridCol>
                <a:gridCol w="1751751">
                  <a:extLst>
                    <a:ext uri="{9D8B030D-6E8A-4147-A177-3AD203B41FA5}">
                      <a16:colId xmlns:a16="http://schemas.microsoft.com/office/drawing/2014/main" val="1899213279"/>
                    </a:ext>
                  </a:extLst>
                </a:gridCol>
                <a:gridCol w="1751751">
                  <a:extLst>
                    <a:ext uri="{9D8B030D-6E8A-4147-A177-3AD203B41FA5}">
                      <a16:colId xmlns:a16="http://schemas.microsoft.com/office/drawing/2014/main" val="877380465"/>
                    </a:ext>
                  </a:extLst>
                </a:gridCol>
                <a:gridCol w="1751751">
                  <a:extLst>
                    <a:ext uri="{9D8B030D-6E8A-4147-A177-3AD203B41FA5}">
                      <a16:colId xmlns:a16="http://schemas.microsoft.com/office/drawing/2014/main" val="1624058021"/>
                    </a:ext>
                  </a:extLst>
                </a:gridCol>
              </a:tblGrid>
              <a:tr h="86828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1">
                        <a:latin typeface="Times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b="1">
                          <a:latin typeface="Times"/>
                        </a:rPr>
                        <a:t>Microcontroller</a:t>
                      </a:r>
                    </a:p>
                    <a:p>
                      <a:pPr lvl="0" algn="ctr">
                        <a:buNone/>
                      </a:pPr>
                      <a:endParaRPr lang="en-US" b="1">
                        <a:latin typeface="Time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b="1">
                          <a:latin typeface="Times"/>
                        </a:rPr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"/>
                        </a:rPr>
                        <a:t>Number of Digital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"/>
                        </a:rPr>
                        <a:t>Number of Analog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"/>
                        </a:rPr>
                        <a:t>Includes 5-V and 3.3-V Regulators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287931"/>
                  </a:ext>
                </a:extLst>
              </a:tr>
              <a:tr h="73118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Requirements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$40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At least 5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At least 1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279201"/>
                  </a:ext>
                </a:extLst>
              </a:tr>
              <a:tr h="73118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Arduino Uno Rev3 [12]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$23.00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14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72482"/>
                  </a:ext>
                </a:extLst>
              </a:tr>
              <a:tr h="73118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Arduino Mega 2560 [13]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$40.30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459061"/>
                  </a:ext>
                </a:extLst>
              </a:tr>
              <a:tr h="73118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Arduino Due [14]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$40.30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780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177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43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3F3F3F"/>
              </a:buClr>
              <a:buSzPts val="3000"/>
            </a:pPr>
            <a:r>
              <a:rPr lang="en-US">
                <a:solidFill>
                  <a:schemeClr val="bg1"/>
                </a:solidFill>
                <a:latin typeface="Times"/>
                <a:cs typeface="Times"/>
              </a:rPr>
              <a:t>Motion Sensors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AD3C420-268F-4A7E-BC61-6EBA7B953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164966"/>
              </p:ext>
            </p:extLst>
          </p:nvPr>
        </p:nvGraphicFramePr>
        <p:xfrm>
          <a:off x="211376" y="1346547"/>
          <a:ext cx="8758755" cy="36049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1751">
                  <a:extLst>
                    <a:ext uri="{9D8B030D-6E8A-4147-A177-3AD203B41FA5}">
                      <a16:colId xmlns:a16="http://schemas.microsoft.com/office/drawing/2014/main" val="2388346528"/>
                    </a:ext>
                  </a:extLst>
                </a:gridCol>
                <a:gridCol w="1751751">
                  <a:extLst>
                    <a:ext uri="{9D8B030D-6E8A-4147-A177-3AD203B41FA5}">
                      <a16:colId xmlns:a16="http://schemas.microsoft.com/office/drawing/2014/main" val="2945983702"/>
                    </a:ext>
                  </a:extLst>
                </a:gridCol>
                <a:gridCol w="1751751">
                  <a:extLst>
                    <a:ext uri="{9D8B030D-6E8A-4147-A177-3AD203B41FA5}">
                      <a16:colId xmlns:a16="http://schemas.microsoft.com/office/drawing/2014/main" val="1899213279"/>
                    </a:ext>
                  </a:extLst>
                </a:gridCol>
                <a:gridCol w="1751751">
                  <a:extLst>
                    <a:ext uri="{9D8B030D-6E8A-4147-A177-3AD203B41FA5}">
                      <a16:colId xmlns:a16="http://schemas.microsoft.com/office/drawing/2014/main" val="877380465"/>
                    </a:ext>
                  </a:extLst>
                </a:gridCol>
                <a:gridCol w="1751751">
                  <a:extLst>
                    <a:ext uri="{9D8B030D-6E8A-4147-A177-3AD203B41FA5}">
                      <a16:colId xmlns:a16="http://schemas.microsoft.com/office/drawing/2014/main" val="1624058021"/>
                    </a:ext>
                  </a:extLst>
                </a:gridCol>
              </a:tblGrid>
              <a:tr h="7477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latin typeface="Times"/>
                        </a:rPr>
                        <a:t>Product</a:t>
                      </a:r>
                    </a:p>
                    <a:p>
                      <a:pPr lvl="0" algn="ctr">
                        <a:buNone/>
                      </a:pPr>
                      <a:endParaRPr lang="en-US" b="1">
                        <a:latin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"/>
                        </a:rPr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"/>
                        </a:rPr>
                        <a:t>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"/>
                        </a:rPr>
                        <a:t>Measuring Angle (</a:t>
                      </a:r>
                      <a:r>
                        <a:rPr lang="en-US" sz="1800" b="1" u="none" strike="noStrike" noProof="0">
                          <a:latin typeface="Times"/>
                        </a:rPr>
                        <a:t>°)</a:t>
                      </a:r>
                      <a:endParaRPr lang="en-US" b="1">
                        <a:latin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"/>
                        </a:rPr>
                        <a:t>Delay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87931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Requirements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$20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10 m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120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0.6 sec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279201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HC-SR501 [15]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$2.60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Up to 3 m to 7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3 sec to 5 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072482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SEN-13968 [16]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$15.95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Up to 2 m to 5 m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110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0.4 sec to 7.5 sec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459061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AMN34111 [17]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$14.68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Up to 10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30 sec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78037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9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Distance Sensor</a:t>
            </a:r>
            <a:endParaRPr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6B787B3F-A003-4244-AA65-0E205D877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416015"/>
              </p:ext>
            </p:extLst>
          </p:nvPr>
        </p:nvGraphicFramePr>
        <p:xfrm>
          <a:off x="211376" y="1346547"/>
          <a:ext cx="8758692" cy="3725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8351">
                  <a:extLst>
                    <a:ext uri="{9D8B030D-6E8A-4147-A177-3AD203B41FA5}">
                      <a16:colId xmlns:a16="http://schemas.microsoft.com/office/drawing/2014/main" val="2388346528"/>
                    </a:ext>
                  </a:extLst>
                </a:gridCol>
                <a:gridCol w="833761">
                  <a:extLst>
                    <a:ext uri="{9D8B030D-6E8A-4147-A177-3AD203B41FA5}">
                      <a16:colId xmlns:a16="http://schemas.microsoft.com/office/drawing/2014/main" val="2945983702"/>
                    </a:ext>
                  </a:extLst>
                </a:gridCol>
                <a:gridCol w="927707">
                  <a:extLst>
                    <a:ext uri="{9D8B030D-6E8A-4147-A177-3AD203B41FA5}">
                      <a16:colId xmlns:a16="http://schemas.microsoft.com/office/drawing/2014/main" val="1899213279"/>
                    </a:ext>
                  </a:extLst>
                </a:gridCol>
                <a:gridCol w="1315232">
                  <a:extLst>
                    <a:ext uri="{9D8B030D-6E8A-4147-A177-3AD203B41FA5}">
                      <a16:colId xmlns:a16="http://schemas.microsoft.com/office/drawing/2014/main" val="877380465"/>
                    </a:ext>
                  </a:extLst>
                </a:gridCol>
                <a:gridCol w="1608811">
                  <a:extLst>
                    <a:ext uri="{9D8B030D-6E8A-4147-A177-3AD203B41FA5}">
                      <a16:colId xmlns:a16="http://schemas.microsoft.com/office/drawing/2014/main" val="1624058021"/>
                    </a:ext>
                  </a:extLst>
                </a:gridCol>
                <a:gridCol w="1561838">
                  <a:extLst>
                    <a:ext uri="{9D8B030D-6E8A-4147-A177-3AD203B41FA5}">
                      <a16:colId xmlns:a16="http://schemas.microsoft.com/office/drawing/2014/main" val="3025107089"/>
                    </a:ext>
                  </a:extLst>
                </a:gridCol>
                <a:gridCol w="972992">
                  <a:extLst>
                    <a:ext uri="{9D8B030D-6E8A-4147-A177-3AD203B41FA5}">
                      <a16:colId xmlns:a16="http://schemas.microsoft.com/office/drawing/2014/main" val="3033426610"/>
                    </a:ext>
                  </a:extLst>
                </a:gridCol>
              </a:tblGrid>
              <a:tr h="7477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700" b="1">
                        <a:latin typeface="Times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700" b="1">
                          <a:latin typeface="Times"/>
                        </a:rPr>
                        <a:t>Product</a:t>
                      </a:r>
                    </a:p>
                    <a:p>
                      <a:pPr lvl="0" algn="ctr">
                        <a:buNone/>
                      </a:pPr>
                      <a:endParaRPr lang="en-US" sz="1700" b="1">
                        <a:latin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Times"/>
                        </a:rPr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Times"/>
                        </a:rPr>
                        <a:t>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Times"/>
                        </a:rPr>
                        <a:t>Measuring Angle (</a:t>
                      </a:r>
                      <a:r>
                        <a:rPr lang="en-US" sz="1700" b="1" u="none" strike="noStrike" noProof="0">
                          <a:latin typeface="Times"/>
                        </a:rPr>
                        <a:t>°)</a:t>
                      </a:r>
                      <a:endParaRPr lang="en-US" sz="1700" b="1">
                        <a:latin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Times"/>
                        </a:rPr>
                        <a:t>Time for One Measurement (</a:t>
                      </a:r>
                      <a:r>
                        <a:rPr lang="en-US" sz="1700" b="1" err="1">
                          <a:latin typeface="Times"/>
                        </a:rPr>
                        <a:t>ms</a:t>
                      </a:r>
                      <a:r>
                        <a:rPr lang="en-US" sz="1700" b="1">
                          <a:latin typeface="Time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b="1">
                          <a:latin typeface="Times"/>
                        </a:rPr>
                        <a:t>Time between Measurements (</a:t>
                      </a:r>
                      <a:r>
                        <a:rPr lang="en-US" sz="1700" b="1" err="1">
                          <a:latin typeface="Times"/>
                        </a:rPr>
                        <a:t>ms</a:t>
                      </a:r>
                      <a:r>
                        <a:rPr lang="en-US" sz="1700" b="1">
                          <a:latin typeface="Time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b="1">
                          <a:latin typeface="Times"/>
                        </a:rPr>
                        <a:t>Output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87931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Requirements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$10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2 cm – 100 cm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As small as possible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400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&lt; 400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Analog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279201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HC-SR04 [18]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$3.95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2 cm – 400 cm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30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0.01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60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Analog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72482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PING))) #28015 [19]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$29.99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2 cm – 300 cm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N/A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0.05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0.2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Analog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459061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US-100 [20]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$6.95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2 cm – 450 cm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Analog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78037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011" y="479453"/>
            <a:ext cx="8520600" cy="806809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Team Members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340503A-00FA-4545-8EED-C038341A1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206" y="1680015"/>
            <a:ext cx="1959097" cy="2612130"/>
          </a:xfrm>
          <a:prstGeom prst="rect">
            <a:avLst/>
          </a:prstGeom>
        </p:spPr>
      </p:pic>
      <p:pic>
        <p:nvPicPr>
          <p:cNvPr id="5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11EBC83-396E-40D6-AB23-98D947A90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232" y="1680390"/>
            <a:ext cx="1961066" cy="26120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F3D043-5E6C-4FE3-B26B-417A9F9C7199}"/>
              </a:ext>
            </a:extLst>
          </p:cNvPr>
          <p:cNvSpPr txBox="1"/>
          <p:nvPr/>
        </p:nvSpPr>
        <p:spPr>
          <a:xfrm>
            <a:off x="1180578" y="4292512"/>
            <a:ext cx="19681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latin typeface="Times"/>
              </a:rPr>
              <a:t>Zoe Fowler (Team Lead &amp; Hardware Design – Ankle Bracelet Subsystem)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E8D253-BBA6-43CF-9DD1-1DB3E57399B6}"/>
              </a:ext>
            </a:extLst>
          </p:cNvPr>
          <p:cNvSpPr txBox="1"/>
          <p:nvPr/>
        </p:nvSpPr>
        <p:spPr>
          <a:xfrm>
            <a:off x="5673996" y="4292511"/>
            <a:ext cx="20467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latin typeface="Times"/>
              </a:rPr>
              <a:t>Chris Slagell (Hardware Design – Belt Subsystem and Subsystem Connection)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311700" y="437196"/>
            <a:ext cx="8520600" cy="619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Subsystem Connection</a:t>
            </a:r>
            <a:endParaRPr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17A1958-5773-4050-9991-2D6698B55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258641"/>
              </p:ext>
            </p:extLst>
          </p:nvPr>
        </p:nvGraphicFramePr>
        <p:xfrm>
          <a:off x="279400" y="1098550"/>
          <a:ext cx="8468296" cy="3787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7074">
                  <a:extLst>
                    <a:ext uri="{9D8B030D-6E8A-4147-A177-3AD203B41FA5}">
                      <a16:colId xmlns:a16="http://schemas.microsoft.com/office/drawing/2014/main" val="2932382569"/>
                    </a:ext>
                  </a:extLst>
                </a:gridCol>
                <a:gridCol w="2117074">
                  <a:extLst>
                    <a:ext uri="{9D8B030D-6E8A-4147-A177-3AD203B41FA5}">
                      <a16:colId xmlns:a16="http://schemas.microsoft.com/office/drawing/2014/main" val="3680681108"/>
                    </a:ext>
                  </a:extLst>
                </a:gridCol>
                <a:gridCol w="2117074">
                  <a:extLst>
                    <a:ext uri="{9D8B030D-6E8A-4147-A177-3AD203B41FA5}">
                      <a16:colId xmlns:a16="http://schemas.microsoft.com/office/drawing/2014/main" val="3564408499"/>
                    </a:ext>
                  </a:extLst>
                </a:gridCol>
                <a:gridCol w="2117074">
                  <a:extLst>
                    <a:ext uri="{9D8B030D-6E8A-4147-A177-3AD203B41FA5}">
                      <a16:colId xmlns:a16="http://schemas.microsoft.com/office/drawing/2014/main" val="2448459640"/>
                    </a:ext>
                  </a:extLst>
                </a:gridCol>
              </a:tblGrid>
              <a:tr h="55245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"/>
                        </a:rPr>
                        <a:t>Wired Connection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"/>
                        </a:rPr>
                        <a:t>Wireless Bluetooth Connection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814540757"/>
                  </a:ext>
                </a:extLst>
              </a:tr>
              <a:tr h="6067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Pros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Cons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Pros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Cons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8883877"/>
                  </a:ext>
                </a:extLst>
              </a:tr>
              <a:tr h="77657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Less Expensive and Lightweight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Trip Hazard – Can Be Avoided By Using a Knee Brace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No Trip Hazard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More Expensive and Heavy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685959"/>
                  </a:ext>
                </a:extLst>
              </a:tr>
              <a:tr h="93757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Less Current Consumption/ Longer Battery Life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More Current Consumption/ Shorter Battery Life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1790757"/>
                  </a:ext>
                </a:extLst>
              </a:tr>
              <a:tr h="77657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1 Piece – Harder to Lose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3 Pieces – Easier to Lose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567723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35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Memory Chip</a:t>
            </a:r>
            <a:endParaRPr lang="en-US">
              <a:solidFill>
                <a:schemeClr val="bg1"/>
              </a:solidFill>
              <a:latin typeface="Calibri Light" panose="020F0302020204030204"/>
              <a:cs typeface="Calibri Light" panose="020F0302020204030204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64B69A4-8101-4FDB-A415-2F1FF8307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920089"/>
              </p:ext>
            </p:extLst>
          </p:nvPr>
        </p:nvGraphicFramePr>
        <p:xfrm>
          <a:off x="305009" y="1231246"/>
          <a:ext cx="8585291" cy="3786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7037">
                  <a:extLst>
                    <a:ext uri="{9D8B030D-6E8A-4147-A177-3AD203B41FA5}">
                      <a16:colId xmlns:a16="http://schemas.microsoft.com/office/drawing/2014/main" val="497466739"/>
                    </a:ext>
                  </a:extLst>
                </a:gridCol>
                <a:gridCol w="1354726">
                  <a:extLst>
                    <a:ext uri="{9D8B030D-6E8A-4147-A177-3AD203B41FA5}">
                      <a16:colId xmlns:a16="http://schemas.microsoft.com/office/drawing/2014/main" val="2092071163"/>
                    </a:ext>
                  </a:extLst>
                </a:gridCol>
                <a:gridCol w="1430882">
                  <a:extLst>
                    <a:ext uri="{9D8B030D-6E8A-4147-A177-3AD203B41FA5}">
                      <a16:colId xmlns:a16="http://schemas.microsoft.com/office/drawing/2014/main" val="3511696046"/>
                    </a:ext>
                  </a:extLst>
                </a:gridCol>
                <a:gridCol w="1430882">
                  <a:extLst>
                    <a:ext uri="{9D8B030D-6E8A-4147-A177-3AD203B41FA5}">
                      <a16:colId xmlns:a16="http://schemas.microsoft.com/office/drawing/2014/main" val="528080023"/>
                    </a:ext>
                  </a:extLst>
                </a:gridCol>
                <a:gridCol w="1430882">
                  <a:extLst>
                    <a:ext uri="{9D8B030D-6E8A-4147-A177-3AD203B41FA5}">
                      <a16:colId xmlns:a16="http://schemas.microsoft.com/office/drawing/2014/main" val="4009926624"/>
                    </a:ext>
                  </a:extLst>
                </a:gridCol>
                <a:gridCol w="1430882">
                  <a:extLst>
                    <a:ext uri="{9D8B030D-6E8A-4147-A177-3AD203B41FA5}">
                      <a16:colId xmlns:a16="http://schemas.microsoft.com/office/drawing/2014/main" val="3490753687"/>
                    </a:ext>
                  </a:extLst>
                </a:gridCol>
              </a:tblGrid>
              <a:tr h="718018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Memory Chip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Storage Space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Current Draw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Supply Voltage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Type of Chip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5393697"/>
                  </a:ext>
                </a:extLst>
              </a:tr>
              <a:tr h="718018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Requirements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&lt; $20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&gt; 55 kB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&lt; 10 mA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3.3 V or 5 V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Flash Memory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275135"/>
                  </a:ext>
                </a:extLst>
              </a:tr>
              <a:tr h="718018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CAT25512 [21]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$0.60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64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3 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1.8 V to 5.5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EEPROM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593670"/>
                  </a:ext>
                </a:extLst>
              </a:tr>
              <a:tr h="718018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LE25S81A [22]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$0.59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1000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5 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1.65 V to 1.95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Flash Memory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213604"/>
                  </a:ext>
                </a:extLst>
              </a:tr>
              <a:tr h="718018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Arduino MKR MEM Shield [23]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$19.50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2000 kB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4 mA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2.7 V to 3.6 V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Flash Memory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5089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58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Battery</a:t>
            </a:r>
            <a:endParaRPr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5596F7EA-9372-40A3-BD3F-B77730E7A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935151"/>
              </p:ext>
            </p:extLst>
          </p:nvPr>
        </p:nvGraphicFramePr>
        <p:xfrm>
          <a:off x="117431" y="1338718"/>
          <a:ext cx="8758708" cy="36049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1711">
                  <a:extLst>
                    <a:ext uri="{9D8B030D-6E8A-4147-A177-3AD203B41FA5}">
                      <a16:colId xmlns:a16="http://schemas.microsoft.com/office/drawing/2014/main" val="2388346528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2945983702"/>
                    </a:ext>
                  </a:extLst>
                </a:gridCol>
                <a:gridCol w="927707">
                  <a:extLst>
                    <a:ext uri="{9D8B030D-6E8A-4147-A177-3AD203B41FA5}">
                      <a16:colId xmlns:a16="http://schemas.microsoft.com/office/drawing/2014/main" val="1899213279"/>
                    </a:ext>
                  </a:extLst>
                </a:gridCol>
                <a:gridCol w="904221">
                  <a:extLst>
                    <a:ext uri="{9D8B030D-6E8A-4147-A177-3AD203B41FA5}">
                      <a16:colId xmlns:a16="http://schemas.microsoft.com/office/drawing/2014/main" val="877380465"/>
                    </a:ext>
                  </a:extLst>
                </a:gridCol>
                <a:gridCol w="904218">
                  <a:extLst>
                    <a:ext uri="{9D8B030D-6E8A-4147-A177-3AD203B41FA5}">
                      <a16:colId xmlns:a16="http://schemas.microsoft.com/office/drawing/2014/main" val="1624058021"/>
                    </a:ext>
                  </a:extLst>
                </a:gridCol>
                <a:gridCol w="1149996">
                  <a:extLst>
                    <a:ext uri="{9D8B030D-6E8A-4147-A177-3AD203B41FA5}">
                      <a16:colId xmlns:a16="http://schemas.microsoft.com/office/drawing/2014/main" val="72918552"/>
                    </a:ext>
                  </a:extLst>
                </a:gridCol>
                <a:gridCol w="1165299">
                  <a:extLst>
                    <a:ext uri="{9D8B030D-6E8A-4147-A177-3AD203B41FA5}">
                      <a16:colId xmlns:a16="http://schemas.microsoft.com/office/drawing/2014/main" val="1361728886"/>
                    </a:ext>
                  </a:extLst>
                </a:gridCol>
                <a:gridCol w="1464329">
                  <a:extLst>
                    <a:ext uri="{9D8B030D-6E8A-4147-A177-3AD203B41FA5}">
                      <a16:colId xmlns:a16="http://schemas.microsoft.com/office/drawing/2014/main" val="2354465470"/>
                    </a:ext>
                  </a:extLst>
                </a:gridCol>
              </a:tblGrid>
              <a:tr h="7477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b="1">
                          <a:latin typeface="Times"/>
                        </a:rPr>
                        <a:t>Product</a:t>
                      </a:r>
                    </a:p>
                    <a:p>
                      <a:pPr lvl="0" algn="ctr">
                        <a:buNone/>
                      </a:pPr>
                      <a:endParaRPr lang="en-US" sz="1700" b="1">
                        <a:latin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Times"/>
                        </a:rPr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Times"/>
                        </a:rPr>
                        <a:t>Volume (</a:t>
                      </a:r>
                      <a:r>
                        <a:rPr lang="en-US" sz="1700" b="1" i="0" u="none" strike="noStrike" noProof="0">
                          <a:latin typeface="Times"/>
                        </a:rPr>
                        <a:t>cm</a:t>
                      </a:r>
                      <a:r>
                        <a:rPr lang="en-US" sz="1700" b="1" i="0" u="none" strike="noStrike" baseline="30000" noProof="0">
                          <a:latin typeface="Times"/>
                        </a:rPr>
                        <a:t>3</a:t>
                      </a:r>
                      <a:r>
                        <a:rPr lang="en-US" sz="1700" b="1">
                          <a:latin typeface="Time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Times"/>
                        </a:rPr>
                        <a:t>Weight (g)</a:t>
                      </a:r>
                      <a:endParaRPr lang="en-US" sz="1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Times"/>
                        </a:rPr>
                        <a:t>Output Voltage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b="1">
                          <a:latin typeface="Times"/>
                        </a:rPr>
                        <a:t>Capacity (</a:t>
                      </a:r>
                      <a:r>
                        <a:rPr lang="en-US" sz="1700" b="1" err="1">
                          <a:latin typeface="Times"/>
                        </a:rPr>
                        <a:t>mAh</a:t>
                      </a:r>
                      <a:r>
                        <a:rPr lang="en-US" sz="1700" b="1">
                          <a:latin typeface="Time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b="1">
                          <a:latin typeface="Times"/>
                        </a:rPr>
                        <a:t>Chemical Makeup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b="1">
                          <a:latin typeface="Times"/>
                        </a:rPr>
                        <a:t>Rechargeable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87931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Requirements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$10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100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454</a:t>
                      </a:r>
                      <a:endParaRPr lang="en-US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7 to 12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&gt; 134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--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--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279201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6LR61 [24]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$3.36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21.0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46.0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9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580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ZnMnO2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No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72482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PP45 [25]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"/>
                        </a:rPr>
                        <a:t>$44.99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258.75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579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12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3000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NiMH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Yes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459061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DL-5 [26]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$3.49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43.26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54.4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2200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ZnMnO2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78037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5" cy="5192848"/>
            <a:chOff x="-329674" y="-51881"/>
            <a:chExt cx="12515851" cy="6923798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5" cy="5192848"/>
            <a:chOff x="-329674" y="-51881"/>
            <a:chExt cx="12515851" cy="6923798"/>
          </a:xfrm>
          <a:noFill/>
        </p:grpSpPr>
        <p:sp>
          <p:nvSpPr>
            <p:cNvPr id="101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2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3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6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9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10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11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113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4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5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6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7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8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19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Isosceles Triangle 122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95" name="Google Shape;195;p33"/>
          <p:cNvSpPr txBox="1">
            <a:spLocks noGrp="1"/>
          </p:cNvSpPr>
          <p:nvPr>
            <p:ph type="title"/>
          </p:nvPr>
        </p:nvSpPr>
        <p:spPr>
          <a:xfrm>
            <a:off x="1319427" y="1556628"/>
            <a:ext cx="6509936" cy="1311546"/>
          </a:xfrm>
          <a:prstGeom prst="rect">
            <a:avLst/>
          </a:prstGeom>
        </p:spPr>
        <p:txBody>
          <a:bodyPr spcFirstLastPara="1" vert="horz" lIns="228600" tIns="228600" rIns="228600" bIns="0" rtlCol="0" anchor="b" anchorCtr="0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rgbClr val="3F3F3F"/>
              </a:buClr>
              <a:buSzPts val="3000"/>
            </a:pPr>
            <a:r>
              <a:rPr lang="en-US" sz="5400">
                <a:solidFill>
                  <a:srgbClr val="FFFEFF"/>
                </a:solidFill>
              </a:rPr>
              <a:t>Software Overview</a:t>
            </a:r>
          </a:p>
        </p:txBody>
      </p:sp>
    </p:spTree>
    <p:extLst>
      <p:ext uri="{BB962C8B-B14F-4D97-AF65-F5344CB8AC3E}">
        <p14:creationId xmlns:p14="http://schemas.microsoft.com/office/powerpoint/2010/main" val="353059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5A0CD97-939B-49EB-8CDF-51CEC73AD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53" y="78608"/>
            <a:ext cx="7108959" cy="50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67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>
                <a:latin typeface="Times New Roman"/>
                <a:cs typeface="Times New Roman"/>
              </a:rPr>
              <a:t>Control Detection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AE5500-E961-48B0-9315-9D3BA89C9991}"/>
              </a:ext>
            </a:extLst>
          </p:cNvPr>
          <p:cNvSpPr/>
          <p:nvPr/>
        </p:nvSpPr>
        <p:spPr>
          <a:xfrm>
            <a:off x="312644" y="1134523"/>
            <a:ext cx="2285998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"/>
                <a:cs typeface="Times"/>
              </a:rPr>
              <a:t>Belt's power button is pressed.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5B2490-2605-489B-9642-305FCB0FACEB}"/>
              </a:ext>
            </a:extLst>
          </p:cNvPr>
          <p:cNvSpPr/>
          <p:nvPr/>
        </p:nvSpPr>
        <p:spPr>
          <a:xfrm>
            <a:off x="3426011" y="1134523"/>
            <a:ext cx="2285997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50">
                <a:solidFill>
                  <a:schemeClr val="tx1"/>
                </a:solidFill>
                <a:latin typeface="Times"/>
                <a:cs typeface="Times"/>
              </a:rPr>
              <a:t>Initialize ultrasonic and PIR sensors. Flash LED slowly once if sensors are not responding.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D58A24-D844-4A23-ACB4-97381998DB08}"/>
              </a:ext>
            </a:extLst>
          </p:cNvPr>
          <p:cNvSpPr/>
          <p:nvPr/>
        </p:nvSpPr>
        <p:spPr>
          <a:xfrm>
            <a:off x="312644" y="2108103"/>
            <a:ext cx="2285999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"/>
                <a:cs typeface="Times"/>
              </a:rPr>
              <a:t>If the battery is low, LED should blink twice every two seconds.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CFF9C9-0DCE-4056-BD5C-B97A6198E9AD}"/>
              </a:ext>
            </a:extLst>
          </p:cNvPr>
          <p:cNvSpPr/>
          <p:nvPr/>
        </p:nvSpPr>
        <p:spPr>
          <a:xfrm>
            <a:off x="312643" y="3084022"/>
            <a:ext cx="2285999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"/>
                <a:cs typeface="Times"/>
              </a:rPr>
              <a:t>If memory is full, blink five times every two seconds.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F94625-78F6-46F7-982B-8FF71B603B19}"/>
              </a:ext>
            </a:extLst>
          </p:cNvPr>
          <p:cNvSpPr/>
          <p:nvPr/>
        </p:nvSpPr>
        <p:spPr>
          <a:xfrm>
            <a:off x="3432361" y="2108688"/>
            <a:ext cx="2285999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"/>
                <a:cs typeface="Times"/>
              </a:rPr>
              <a:t>If USB is connected, deactivate all sensors.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A74FD5-F377-4E2B-913B-9C666D84083F}"/>
              </a:ext>
            </a:extLst>
          </p:cNvPr>
          <p:cNvSpPr/>
          <p:nvPr/>
        </p:nvSpPr>
        <p:spPr>
          <a:xfrm>
            <a:off x="3426011" y="3084022"/>
            <a:ext cx="2285999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"/>
                <a:cs typeface="Times"/>
              </a:rPr>
              <a:t>Package data and transfer once the Android app is ready.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9DADD7-C924-4F26-B792-9786E24A72D6}"/>
              </a:ext>
            </a:extLst>
          </p:cNvPr>
          <p:cNvSpPr/>
          <p:nvPr/>
        </p:nvSpPr>
        <p:spPr>
          <a:xfrm>
            <a:off x="6552079" y="1134523"/>
            <a:ext cx="2285999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300">
                <a:solidFill>
                  <a:schemeClr val="tx1"/>
                </a:solidFill>
                <a:latin typeface="Times"/>
                <a:cs typeface="Times"/>
              </a:rPr>
              <a:t>PIR sensor detects motion and informs ultrasonic sensor when to take distance measurement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277245-8A15-4ACA-934C-C9FB1A5932E3}"/>
              </a:ext>
            </a:extLst>
          </p:cNvPr>
          <p:cNvSpPr/>
          <p:nvPr/>
        </p:nvSpPr>
        <p:spPr>
          <a:xfrm>
            <a:off x="6552079" y="2108688"/>
            <a:ext cx="2292722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"/>
                <a:cs typeface="Times"/>
              </a:rPr>
              <a:t>PIR and ultrasonic sensor record raw sensor data.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722180D-E8DD-4ED4-A374-580C74688CFD}"/>
              </a:ext>
            </a:extLst>
          </p:cNvPr>
          <p:cNvSpPr/>
          <p:nvPr/>
        </p:nvSpPr>
        <p:spPr>
          <a:xfrm>
            <a:off x="6552079" y="3084022"/>
            <a:ext cx="2292722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"/>
                <a:cs typeface="Times"/>
              </a:rPr>
              <a:t>If power button is pressed to turn off, save data in memory.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A146C5-B179-4EA5-B00D-56F2DF910A27}"/>
              </a:ext>
            </a:extLst>
          </p:cNvPr>
          <p:cNvSpPr/>
          <p:nvPr/>
        </p:nvSpPr>
        <p:spPr>
          <a:xfrm>
            <a:off x="3430428" y="4066290"/>
            <a:ext cx="2285997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"/>
                <a:cs typeface="Times"/>
              </a:rPr>
              <a:t>Display the package of data by timestamps in the app.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91EBAC3-3794-4D0D-AEA9-F87D8581CE78}"/>
              </a:ext>
            </a:extLst>
          </p:cNvPr>
          <p:cNvCxnSpPr/>
          <p:nvPr/>
        </p:nvCxnSpPr>
        <p:spPr>
          <a:xfrm>
            <a:off x="1431925" y="1857375"/>
            <a:ext cx="6350" cy="18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BA6D72-5EEF-4624-8A4C-6835627DC734}"/>
              </a:ext>
            </a:extLst>
          </p:cNvPr>
          <p:cNvCxnSpPr>
            <a:cxnSpLocks/>
          </p:cNvCxnSpPr>
          <p:nvPr/>
        </p:nvCxnSpPr>
        <p:spPr>
          <a:xfrm>
            <a:off x="1431924" y="2841625"/>
            <a:ext cx="6350" cy="18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C4CE862-9A83-469B-A85B-3AA0C073A6C5}"/>
              </a:ext>
            </a:extLst>
          </p:cNvPr>
          <p:cNvCxnSpPr>
            <a:cxnSpLocks/>
          </p:cNvCxnSpPr>
          <p:nvPr/>
        </p:nvCxnSpPr>
        <p:spPr>
          <a:xfrm flipV="1">
            <a:off x="2600324" y="1495425"/>
            <a:ext cx="76200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10CAC1E-6F7B-4E9F-A0CA-40191D3D21BE}"/>
              </a:ext>
            </a:extLst>
          </p:cNvPr>
          <p:cNvCxnSpPr>
            <a:cxnSpLocks/>
          </p:cNvCxnSpPr>
          <p:nvPr/>
        </p:nvCxnSpPr>
        <p:spPr>
          <a:xfrm flipV="1">
            <a:off x="5718173" y="1495424"/>
            <a:ext cx="76200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695824C-A6F6-4861-9704-ED3083F47C1E}"/>
              </a:ext>
            </a:extLst>
          </p:cNvPr>
          <p:cNvCxnSpPr>
            <a:cxnSpLocks/>
          </p:cNvCxnSpPr>
          <p:nvPr/>
        </p:nvCxnSpPr>
        <p:spPr>
          <a:xfrm>
            <a:off x="4568824" y="1870075"/>
            <a:ext cx="6350" cy="18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A2F1DAE-79A8-4CE6-9E57-46A58ECEBBE5}"/>
              </a:ext>
            </a:extLst>
          </p:cNvPr>
          <p:cNvCxnSpPr>
            <a:cxnSpLocks/>
          </p:cNvCxnSpPr>
          <p:nvPr/>
        </p:nvCxnSpPr>
        <p:spPr>
          <a:xfrm>
            <a:off x="4568825" y="2835275"/>
            <a:ext cx="6350" cy="18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30F5357-A67E-4498-A8C9-7199831CFC4F}"/>
              </a:ext>
            </a:extLst>
          </p:cNvPr>
          <p:cNvCxnSpPr>
            <a:cxnSpLocks/>
          </p:cNvCxnSpPr>
          <p:nvPr/>
        </p:nvCxnSpPr>
        <p:spPr>
          <a:xfrm>
            <a:off x="4568824" y="3819525"/>
            <a:ext cx="6350" cy="18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2FF9AEE-6EE0-4983-8360-56FB2B7FF581}"/>
              </a:ext>
            </a:extLst>
          </p:cNvPr>
          <p:cNvCxnSpPr>
            <a:cxnSpLocks/>
          </p:cNvCxnSpPr>
          <p:nvPr/>
        </p:nvCxnSpPr>
        <p:spPr>
          <a:xfrm>
            <a:off x="7693024" y="1870075"/>
            <a:ext cx="6350" cy="18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63AA0A-F792-4174-B3CB-CDDB45AA27C0}"/>
              </a:ext>
            </a:extLst>
          </p:cNvPr>
          <p:cNvCxnSpPr>
            <a:cxnSpLocks/>
          </p:cNvCxnSpPr>
          <p:nvPr/>
        </p:nvCxnSpPr>
        <p:spPr>
          <a:xfrm>
            <a:off x="7693025" y="2835275"/>
            <a:ext cx="6350" cy="18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l">
              <a:buClr>
                <a:srgbClr val="3F3F3F"/>
              </a:buClr>
              <a:buSzPts val="4800"/>
            </a:pPr>
            <a:r>
              <a:rPr lang="en-US">
                <a:latin typeface="Times New Roman"/>
                <a:cs typeface="Times New Roman"/>
              </a:rPr>
              <a:t>Data Processing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365DA9E-EB71-4091-BA4A-CFF8AFA6D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82372"/>
              </p:ext>
            </p:extLst>
          </p:nvPr>
        </p:nvGraphicFramePr>
        <p:xfrm>
          <a:off x="17859" y="994171"/>
          <a:ext cx="9083828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3278">
                  <a:extLst>
                    <a:ext uri="{9D8B030D-6E8A-4147-A177-3AD203B41FA5}">
                      <a16:colId xmlns:a16="http://schemas.microsoft.com/office/drawing/2014/main" val="3932950584"/>
                    </a:ext>
                  </a:extLst>
                </a:gridCol>
                <a:gridCol w="3815556">
                  <a:extLst>
                    <a:ext uri="{9D8B030D-6E8A-4147-A177-3AD203B41FA5}">
                      <a16:colId xmlns:a16="http://schemas.microsoft.com/office/drawing/2014/main" val="3432109924"/>
                    </a:ext>
                  </a:extLst>
                </a:gridCol>
                <a:gridCol w="3664994">
                  <a:extLst>
                    <a:ext uri="{9D8B030D-6E8A-4147-A177-3AD203B41FA5}">
                      <a16:colId xmlns:a16="http://schemas.microsoft.com/office/drawing/2014/main" val="3461603669"/>
                    </a:ext>
                  </a:extLst>
                </a:gridCol>
              </a:tblGrid>
              <a:tr h="82149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Type of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PIR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>
                        <a:latin typeface="Times"/>
                      </a:endParaRPr>
                    </a:p>
                    <a:p>
                      <a:pPr lvl="0" algn="ctr">
                        <a:buNone/>
                      </a:pPr>
                      <a:endParaRPr lang="en-US">
                        <a:latin typeface="Time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Ultrasonic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812410"/>
                  </a:ext>
                </a:extLst>
              </a:tr>
              <a:tr h="82149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Returned Sensor 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>
                        <a:latin typeface="Times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Pin 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Distance and Sound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8841310"/>
                  </a:ext>
                </a:extLst>
              </a:tr>
              <a:tr h="10882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Times"/>
                        </a:rPr>
                        <a:t>Implementation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Increment arm-sway counter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Raise flag if nearby objects detected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Triggers ultrasonic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Upon parallel position: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1. Start or reset timers for step time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2. Increment number of steps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3. Width b/w users' feet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152592"/>
                  </a:ext>
                </a:extLst>
              </a:tr>
              <a:tr h="10882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Times"/>
                        </a:rPr>
                        <a:t>Calculated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Avg. time taken b/w arm swings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Ratio of position to arms relative to the feet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Length of walking session in minutes</a:t>
                      </a: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Avg. width of users' feet</a:t>
                      </a: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Avg. time taken for each 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8622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B5504F5-A44D-4727-B62D-D306EE4C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id="{42E83A18-C907-44D5-83DF-CFB181254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id="{E845C857-E334-431F-9264-4BEF0122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9" name="Freeform 7">
              <a:extLst>
                <a:ext uri="{FF2B5EF4-FFF2-40B4-BE49-F238E27FC236}">
                  <a16:creationId xmlns:a16="http://schemas.microsoft.com/office/drawing/2014/main" id="{426C9BD9-ECC0-4C60-87C1-D07F8F075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8">
              <a:extLst>
                <a:ext uri="{FF2B5EF4-FFF2-40B4-BE49-F238E27FC236}">
                  <a16:creationId xmlns:a16="http://schemas.microsoft.com/office/drawing/2014/main" id="{7FBDFA8E-61C4-4F76-819E-308A16DEE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9">
              <a:extLst>
                <a:ext uri="{FF2B5EF4-FFF2-40B4-BE49-F238E27FC236}">
                  <a16:creationId xmlns:a16="http://schemas.microsoft.com/office/drawing/2014/main" id="{761F1C21-70B1-4D4E-831C-75DB8E7EA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10">
              <a:extLst>
                <a:ext uri="{FF2B5EF4-FFF2-40B4-BE49-F238E27FC236}">
                  <a16:creationId xmlns:a16="http://schemas.microsoft.com/office/drawing/2014/main" id="{FD6B914E-6122-42BE-91C5-72FA400D0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11">
              <a:extLst>
                <a:ext uri="{FF2B5EF4-FFF2-40B4-BE49-F238E27FC236}">
                  <a16:creationId xmlns:a16="http://schemas.microsoft.com/office/drawing/2014/main" id="{25950DE0-F9E4-4487-93B8-F6FDB00B2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2">
              <a:extLst>
                <a:ext uri="{FF2B5EF4-FFF2-40B4-BE49-F238E27FC236}">
                  <a16:creationId xmlns:a16="http://schemas.microsoft.com/office/drawing/2014/main" id="{319D2307-45E1-4592-8192-9C9102D4E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3">
              <a:extLst>
                <a:ext uri="{FF2B5EF4-FFF2-40B4-BE49-F238E27FC236}">
                  <a16:creationId xmlns:a16="http://schemas.microsoft.com/office/drawing/2014/main" id="{1A93A333-9537-4DEC-A527-7733E1096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4">
              <a:extLst>
                <a:ext uri="{FF2B5EF4-FFF2-40B4-BE49-F238E27FC236}">
                  <a16:creationId xmlns:a16="http://schemas.microsoft.com/office/drawing/2014/main" id="{76DEF779-F072-40FD-A3BF-84E3B8C6D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5">
              <a:extLst>
                <a:ext uri="{FF2B5EF4-FFF2-40B4-BE49-F238E27FC236}">
                  <a16:creationId xmlns:a16="http://schemas.microsoft.com/office/drawing/2014/main" id="{6861570E-EBF4-48B8-AB90-2A40B5228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68EF8EC2-E3C0-4C22-B1B8-6E30AC244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7">
              <a:extLst>
                <a:ext uri="{FF2B5EF4-FFF2-40B4-BE49-F238E27FC236}">
                  <a16:creationId xmlns:a16="http://schemas.microsoft.com/office/drawing/2014/main" id="{AC3BE00B-705F-42C6-94CE-E89B1FA4E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8">
              <a:extLst>
                <a:ext uri="{FF2B5EF4-FFF2-40B4-BE49-F238E27FC236}">
                  <a16:creationId xmlns:a16="http://schemas.microsoft.com/office/drawing/2014/main" id="{F23249F0-6642-4CDD-B89B-7EC0C254A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9">
              <a:extLst>
                <a:ext uri="{FF2B5EF4-FFF2-40B4-BE49-F238E27FC236}">
                  <a16:creationId xmlns:a16="http://schemas.microsoft.com/office/drawing/2014/main" id="{9E5173CD-2C19-40D0-B444-CF38FF220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20">
              <a:extLst>
                <a:ext uri="{FF2B5EF4-FFF2-40B4-BE49-F238E27FC236}">
                  <a16:creationId xmlns:a16="http://schemas.microsoft.com/office/drawing/2014/main" id="{C46A9203-B0FB-426A-9F90-6953A96AE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21">
              <a:extLst>
                <a:ext uri="{FF2B5EF4-FFF2-40B4-BE49-F238E27FC236}">
                  <a16:creationId xmlns:a16="http://schemas.microsoft.com/office/drawing/2014/main" id="{F0B66C88-C270-4AE6-B12C-71CFC5F1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2">
              <a:extLst>
                <a:ext uri="{FF2B5EF4-FFF2-40B4-BE49-F238E27FC236}">
                  <a16:creationId xmlns:a16="http://schemas.microsoft.com/office/drawing/2014/main" id="{9113790B-9AB2-45C0-85DD-4E7303894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3">
              <a:extLst>
                <a:ext uri="{FF2B5EF4-FFF2-40B4-BE49-F238E27FC236}">
                  <a16:creationId xmlns:a16="http://schemas.microsoft.com/office/drawing/2014/main" id="{36488705-890C-4BDD-AC3C-9807F6A6E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4">
              <a:extLst>
                <a:ext uri="{FF2B5EF4-FFF2-40B4-BE49-F238E27FC236}">
                  <a16:creationId xmlns:a16="http://schemas.microsoft.com/office/drawing/2014/main" id="{CCF65277-1D63-4A4A-957E-9F12111D9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5">
              <a:extLst>
                <a:ext uri="{FF2B5EF4-FFF2-40B4-BE49-F238E27FC236}">
                  <a16:creationId xmlns:a16="http://schemas.microsoft.com/office/drawing/2014/main" id="{AD6DFDD0-50F6-498B-A4E6-DC6D9A795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2A5D777-C3C4-4D83-B4A3-0C83DBE1C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580A9110-3349-42C1-8186-CB70C1FD4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1" name="Isosceles Triangle 22">
              <a:extLst>
                <a:ext uri="{FF2B5EF4-FFF2-40B4-BE49-F238E27FC236}">
                  <a16:creationId xmlns:a16="http://schemas.microsoft.com/office/drawing/2014/main" id="{4F5EDCDF-C218-4482-A13E-8CFB87D0D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3EB8EB4B-9F73-4DB2-B849-B88E0435D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33" name="Rectangle 232">
            <a:extLst>
              <a:ext uri="{FF2B5EF4-FFF2-40B4-BE49-F238E27FC236}">
                <a16:creationId xmlns:a16="http://schemas.microsoft.com/office/drawing/2014/main" id="{736CAA0C-7445-4CE1-A768-F64059526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170272AE-5158-4A40-83F6-6785051D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236" name="Freeform 5">
              <a:extLst>
                <a:ext uri="{FF2B5EF4-FFF2-40B4-BE49-F238E27FC236}">
                  <a16:creationId xmlns:a16="http://schemas.microsoft.com/office/drawing/2014/main" id="{6FAC4ADE-9F3A-4FA2-8691-7B0261E93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6">
              <a:extLst>
                <a:ext uri="{FF2B5EF4-FFF2-40B4-BE49-F238E27FC236}">
                  <a16:creationId xmlns:a16="http://schemas.microsoft.com/office/drawing/2014/main" id="{ACA39BA8-1A6D-40A9-9044-7276F845D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7">
              <a:extLst>
                <a:ext uri="{FF2B5EF4-FFF2-40B4-BE49-F238E27FC236}">
                  <a16:creationId xmlns:a16="http://schemas.microsoft.com/office/drawing/2014/main" id="{DE84A7F2-247B-4AE3-96E5-6E5A05019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8">
              <a:extLst>
                <a:ext uri="{FF2B5EF4-FFF2-40B4-BE49-F238E27FC236}">
                  <a16:creationId xmlns:a16="http://schemas.microsoft.com/office/drawing/2014/main" id="{D287F904-C5B6-4E91-9BFC-3416BF6C9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9">
              <a:extLst>
                <a:ext uri="{FF2B5EF4-FFF2-40B4-BE49-F238E27FC236}">
                  <a16:creationId xmlns:a16="http://schemas.microsoft.com/office/drawing/2014/main" id="{2653A0EB-E3D0-4025-B431-7042D11D8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">
              <a:extLst>
                <a:ext uri="{FF2B5EF4-FFF2-40B4-BE49-F238E27FC236}">
                  <a16:creationId xmlns:a16="http://schemas.microsoft.com/office/drawing/2014/main" id="{EAE3F9E3-BD83-40F4-A311-0DFBF3EE2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1">
              <a:extLst>
                <a:ext uri="{FF2B5EF4-FFF2-40B4-BE49-F238E27FC236}">
                  <a16:creationId xmlns:a16="http://schemas.microsoft.com/office/drawing/2014/main" id="{FC1D9595-FA31-4924-8D06-2E32753E5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2">
              <a:extLst>
                <a:ext uri="{FF2B5EF4-FFF2-40B4-BE49-F238E27FC236}">
                  <a16:creationId xmlns:a16="http://schemas.microsoft.com/office/drawing/2014/main" id="{E0B88530-AE44-47E4-B6B0-14E06C222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3">
              <a:extLst>
                <a:ext uri="{FF2B5EF4-FFF2-40B4-BE49-F238E27FC236}">
                  <a16:creationId xmlns:a16="http://schemas.microsoft.com/office/drawing/2014/main" id="{9BD14215-F39A-4468-9FBA-6E0BFCA1E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4">
              <a:extLst>
                <a:ext uri="{FF2B5EF4-FFF2-40B4-BE49-F238E27FC236}">
                  <a16:creationId xmlns:a16="http://schemas.microsoft.com/office/drawing/2014/main" id="{21597AD9-B54E-483F-926D-5912BEB3A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">
              <a:extLst>
                <a:ext uri="{FF2B5EF4-FFF2-40B4-BE49-F238E27FC236}">
                  <a16:creationId xmlns:a16="http://schemas.microsoft.com/office/drawing/2014/main" id="{2AE63BE0-6ECE-4B07-A0C5-4CEE87C8C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A4211246-DC87-4FC7-826F-DB71C8FBF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7">
              <a:extLst>
                <a:ext uri="{FF2B5EF4-FFF2-40B4-BE49-F238E27FC236}">
                  <a16:creationId xmlns:a16="http://schemas.microsoft.com/office/drawing/2014/main" id="{01796C3F-2394-446D-AE81-60BEF2B0C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8">
              <a:extLst>
                <a:ext uri="{FF2B5EF4-FFF2-40B4-BE49-F238E27FC236}">
                  <a16:creationId xmlns:a16="http://schemas.microsoft.com/office/drawing/2014/main" id="{1103EF91-2F2B-45D8-BA7C-98278222C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9">
              <a:extLst>
                <a:ext uri="{FF2B5EF4-FFF2-40B4-BE49-F238E27FC236}">
                  <a16:creationId xmlns:a16="http://schemas.microsoft.com/office/drawing/2014/main" id="{F985B98A-6A3A-494F-B7E2-166ABC4A8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20">
              <a:extLst>
                <a:ext uri="{FF2B5EF4-FFF2-40B4-BE49-F238E27FC236}">
                  <a16:creationId xmlns:a16="http://schemas.microsoft.com/office/drawing/2014/main" id="{AA61741D-BCDD-4660-94B6-03CB2C490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21">
              <a:extLst>
                <a:ext uri="{FF2B5EF4-FFF2-40B4-BE49-F238E27FC236}">
                  <a16:creationId xmlns:a16="http://schemas.microsoft.com/office/drawing/2014/main" id="{730CAFAD-E895-4488-8638-BA92BC7EC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2">
              <a:extLst>
                <a:ext uri="{FF2B5EF4-FFF2-40B4-BE49-F238E27FC236}">
                  <a16:creationId xmlns:a16="http://schemas.microsoft.com/office/drawing/2014/main" id="{9E0837A1-EE3B-418D-B06D-A53D09721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3">
              <a:extLst>
                <a:ext uri="{FF2B5EF4-FFF2-40B4-BE49-F238E27FC236}">
                  <a16:creationId xmlns:a16="http://schemas.microsoft.com/office/drawing/2014/main" id="{C8EAC3D3-6C5B-4FA8-B987-3A577DDFC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4">
              <a:extLst>
                <a:ext uri="{FF2B5EF4-FFF2-40B4-BE49-F238E27FC236}">
                  <a16:creationId xmlns:a16="http://schemas.microsoft.com/office/drawing/2014/main" id="{0D9AAEC3-7654-47E2-8B53-6D6BC8C15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5">
              <a:extLst>
                <a:ext uri="{FF2B5EF4-FFF2-40B4-BE49-F238E27FC236}">
                  <a16:creationId xmlns:a16="http://schemas.microsoft.com/office/drawing/2014/main" id="{CCC18012-EBEA-4162-BA3A-4EC05A46E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8" name="Isosceles Triangle 39">
            <a:extLst>
              <a:ext uri="{FF2B5EF4-FFF2-40B4-BE49-F238E27FC236}">
                <a16:creationId xmlns:a16="http://schemas.microsoft.com/office/drawing/2014/main" id="{5D0F92D1-FACF-4DC3-9048-E6A42453D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57466" y="4324095"/>
            <a:ext cx="229068" cy="19747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D05D70D6-8744-4C0F-B4DC-3C3FBDD90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8516" y="3615879"/>
            <a:ext cx="6226967" cy="7107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Google Shape;219;p37"/>
          <p:cNvSpPr txBox="1">
            <a:spLocks noGrp="1"/>
          </p:cNvSpPr>
          <p:nvPr>
            <p:ph type="title"/>
          </p:nvPr>
        </p:nvSpPr>
        <p:spPr>
          <a:xfrm>
            <a:off x="1521618" y="3683724"/>
            <a:ext cx="6100764" cy="578374"/>
          </a:xfrm>
          <a:prstGeom prst="rect">
            <a:avLst/>
          </a:prstGeom>
        </p:spPr>
        <p:txBody>
          <a:bodyPr spcFirstLastPara="1" vert="horz" lIns="228600" tIns="228600" rIns="228600" bIns="228600" rtlCol="0" anchor="ctr" anchorCtr="0">
            <a:no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rgbClr val="3F3F3F"/>
              </a:buClr>
              <a:buSzPts val="4800"/>
            </a:pPr>
            <a:r>
              <a:rPr lang="en-US" b="0" i="0" kern="1200" cap="none" spc="-150">
                <a:solidFill>
                  <a:srgbClr val="FFFEFF"/>
                </a:solidFill>
                <a:effectLst/>
                <a:latin typeface="Times New Roman"/>
                <a:cs typeface="Times New Roman"/>
              </a:rPr>
              <a:t>Memory Storage</a:t>
            </a:r>
          </a:p>
        </p:txBody>
      </p:sp>
      <p:graphicFrame>
        <p:nvGraphicFramePr>
          <p:cNvPr id="225" name="Google Shape;220;p37">
            <a:extLst>
              <a:ext uri="{FF2B5EF4-FFF2-40B4-BE49-F238E27FC236}">
                <a16:creationId xmlns:a16="http://schemas.microsoft.com/office/drawing/2014/main" id="{346C10F2-1F4C-46D5-BA61-5A068EF322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2064285"/>
              </p:ext>
            </p:extLst>
          </p:nvPr>
        </p:nvGraphicFramePr>
        <p:xfrm>
          <a:off x="603504" y="602389"/>
          <a:ext cx="7934705" cy="278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roup 319">
            <a:extLst>
              <a:ext uri="{FF2B5EF4-FFF2-40B4-BE49-F238E27FC236}">
                <a16:creationId xmlns:a16="http://schemas.microsoft.com/office/drawing/2014/main" id="{AE19E2D2-078B-459F-A431-2037B063F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3" y="0"/>
            <a:ext cx="9438087" cy="5139928"/>
            <a:chOff x="-417513" y="0"/>
            <a:chExt cx="12584114" cy="6853238"/>
          </a:xfrm>
        </p:grpSpPr>
        <p:sp>
          <p:nvSpPr>
            <p:cNvPr id="321" name="Freeform 5">
              <a:extLst>
                <a:ext uri="{FF2B5EF4-FFF2-40B4-BE49-F238E27FC236}">
                  <a16:creationId xmlns:a16="http://schemas.microsoft.com/office/drawing/2014/main" id="{14035B44-9204-427C-98D0-75678B980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2" name="Freeform 6">
              <a:extLst>
                <a:ext uri="{FF2B5EF4-FFF2-40B4-BE49-F238E27FC236}">
                  <a16:creationId xmlns:a16="http://schemas.microsoft.com/office/drawing/2014/main" id="{755FDC7E-5938-4B4B-8877-06EE01FCD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3" name="Freeform 7">
              <a:extLst>
                <a:ext uri="{FF2B5EF4-FFF2-40B4-BE49-F238E27FC236}">
                  <a16:creationId xmlns:a16="http://schemas.microsoft.com/office/drawing/2014/main" id="{F0437E65-E6AA-41CB-8690-97980FE0D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4" name="Freeform 8">
              <a:extLst>
                <a:ext uri="{FF2B5EF4-FFF2-40B4-BE49-F238E27FC236}">
                  <a16:creationId xmlns:a16="http://schemas.microsoft.com/office/drawing/2014/main" id="{3F0EF991-E8E2-4486-80F2-A9E03DA1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5" name="Freeform 9">
              <a:extLst>
                <a:ext uri="{FF2B5EF4-FFF2-40B4-BE49-F238E27FC236}">
                  <a16:creationId xmlns:a16="http://schemas.microsoft.com/office/drawing/2014/main" id="{FB081D04-EE00-42EF-BBFB-684673613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6" name="Freeform 10">
              <a:extLst>
                <a:ext uri="{FF2B5EF4-FFF2-40B4-BE49-F238E27FC236}">
                  <a16:creationId xmlns:a16="http://schemas.microsoft.com/office/drawing/2014/main" id="{12B7F571-868C-421B-8A57-6196C8124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9" name="Freeform 11">
              <a:extLst>
                <a:ext uri="{FF2B5EF4-FFF2-40B4-BE49-F238E27FC236}">
                  <a16:creationId xmlns:a16="http://schemas.microsoft.com/office/drawing/2014/main" id="{7E4953C7-80FE-46D4-A354-20321F42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8" name="Freeform 12">
              <a:extLst>
                <a:ext uri="{FF2B5EF4-FFF2-40B4-BE49-F238E27FC236}">
                  <a16:creationId xmlns:a16="http://schemas.microsoft.com/office/drawing/2014/main" id="{C60293D3-71F6-45CD-890F-E68F81CDD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9" name="Freeform 13">
              <a:extLst>
                <a:ext uri="{FF2B5EF4-FFF2-40B4-BE49-F238E27FC236}">
                  <a16:creationId xmlns:a16="http://schemas.microsoft.com/office/drawing/2014/main" id="{940865AC-2494-4A34-80AC-0D78FE9C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0" name="Freeform 14">
              <a:extLst>
                <a:ext uri="{FF2B5EF4-FFF2-40B4-BE49-F238E27FC236}">
                  <a16:creationId xmlns:a16="http://schemas.microsoft.com/office/drawing/2014/main" id="{E8206DC4-8F5A-4192-BB5B-39A4A2CDD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1" name="Freeform 15">
              <a:extLst>
                <a:ext uri="{FF2B5EF4-FFF2-40B4-BE49-F238E27FC236}">
                  <a16:creationId xmlns:a16="http://schemas.microsoft.com/office/drawing/2014/main" id="{1851F69F-8755-4226-9A81-C27799E32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0" name="Freeform 16">
              <a:extLst>
                <a:ext uri="{FF2B5EF4-FFF2-40B4-BE49-F238E27FC236}">
                  <a16:creationId xmlns:a16="http://schemas.microsoft.com/office/drawing/2014/main" id="{D85B97EF-28BC-441A-9EBB-81EF34094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3" name="Freeform 17">
              <a:extLst>
                <a:ext uri="{FF2B5EF4-FFF2-40B4-BE49-F238E27FC236}">
                  <a16:creationId xmlns:a16="http://schemas.microsoft.com/office/drawing/2014/main" id="{7C68D975-1EC2-4BFA-811D-0454109E3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1" name="Freeform 18">
              <a:extLst>
                <a:ext uri="{FF2B5EF4-FFF2-40B4-BE49-F238E27FC236}">
                  <a16:creationId xmlns:a16="http://schemas.microsoft.com/office/drawing/2014/main" id="{251959DD-2AB4-4342-8A28-A25293926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5" name="Freeform 19">
              <a:extLst>
                <a:ext uri="{FF2B5EF4-FFF2-40B4-BE49-F238E27FC236}">
                  <a16:creationId xmlns:a16="http://schemas.microsoft.com/office/drawing/2014/main" id="{785D37AB-3782-4D04-A998-0C126E1BD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6" name="Freeform 20">
              <a:extLst>
                <a:ext uri="{FF2B5EF4-FFF2-40B4-BE49-F238E27FC236}">
                  <a16:creationId xmlns:a16="http://schemas.microsoft.com/office/drawing/2014/main" id="{9313ACA4-E3EA-43A3-822B-DD5DF119D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7" name="Freeform 21">
              <a:extLst>
                <a:ext uri="{FF2B5EF4-FFF2-40B4-BE49-F238E27FC236}">
                  <a16:creationId xmlns:a16="http://schemas.microsoft.com/office/drawing/2014/main" id="{5A98D1AB-DF34-414B-9696-4B671EC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8" name="Freeform 22">
              <a:extLst>
                <a:ext uri="{FF2B5EF4-FFF2-40B4-BE49-F238E27FC236}">
                  <a16:creationId xmlns:a16="http://schemas.microsoft.com/office/drawing/2014/main" id="{8153A7D0-F980-48CC-B318-806C679F4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9" name="Freeform 23">
              <a:extLst>
                <a:ext uri="{FF2B5EF4-FFF2-40B4-BE49-F238E27FC236}">
                  <a16:creationId xmlns:a16="http://schemas.microsoft.com/office/drawing/2014/main" id="{96E44097-7726-43F7-9E27-8BD5BCF89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0" name="Freeform 24">
              <a:extLst>
                <a:ext uri="{FF2B5EF4-FFF2-40B4-BE49-F238E27FC236}">
                  <a16:creationId xmlns:a16="http://schemas.microsoft.com/office/drawing/2014/main" id="{65B28630-DA3C-4E4C-94ED-0ED8F353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1" name="Freeform 25">
              <a:extLst>
                <a:ext uri="{FF2B5EF4-FFF2-40B4-BE49-F238E27FC236}">
                  <a16:creationId xmlns:a16="http://schemas.microsoft.com/office/drawing/2014/main" id="{1686151F-4919-4A15-9EC3-0329453E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42" name="Group 341">
            <a:extLst>
              <a:ext uri="{FF2B5EF4-FFF2-40B4-BE49-F238E27FC236}">
                <a16:creationId xmlns:a16="http://schemas.microsoft.com/office/drawing/2014/main" id="{E10C7CFA-FC7F-479C-9026-39109C0B5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9971A5E3-BBAD-4023-B07C-7FBC4202D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4" name="Isosceles Triangle 22">
              <a:extLst>
                <a:ext uri="{FF2B5EF4-FFF2-40B4-BE49-F238E27FC236}">
                  <a16:creationId xmlns:a16="http://schemas.microsoft.com/office/drawing/2014/main" id="{FC05BA5F-5BBE-4BFA-A313-155476233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5275B948-0170-4286-84CE-04CA461F2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43" name="Rectangle 345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4" name="Group 346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3" y="0"/>
            <a:ext cx="9438087" cy="5139928"/>
            <a:chOff x="-417513" y="0"/>
            <a:chExt cx="12584114" cy="6853238"/>
          </a:xfrm>
        </p:grpSpPr>
        <p:sp>
          <p:nvSpPr>
            <p:cNvPr id="348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5" name="Google Shape;225;p38"/>
          <p:cNvSpPr txBox="1">
            <a:spLocks noGrp="1"/>
          </p:cNvSpPr>
          <p:nvPr>
            <p:ph type="title"/>
          </p:nvPr>
        </p:nvSpPr>
        <p:spPr>
          <a:xfrm>
            <a:off x="678657" y="596645"/>
            <a:ext cx="7866411" cy="893184"/>
          </a:xfrm>
          <a:prstGeom prst="rect">
            <a:avLst/>
          </a:prstGeom>
          <a:solidFill>
            <a:schemeClr val="accent1"/>
          </a:solidFill>
        </p:spPr>
        <p:txBody>
          <a:bodyPr spcFirstLastPara="1" vert="horz" lIns="228600" tIns="228600" rIns="228600" bIns="22860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rgbClr val="3F3F3F"/>
              </a:buClr>
              <a:buSzPts val="4800"/>
            </a:pPr>
            <a:r>
              <a:rPr lang="en-US" sz="3200">
                <a:solidFill>
                  <a:schemeClr val="bg1"/>
                </a:solidFill>
                <a:latin typeface="Times New Roman"/>
                <a:cs typeface="Times New Roman"/>
              </a:rPr>
              <a:t>Data Transferring</a:t>
            </a:r>
          </a:p>
        </p:txBody>
      </p:sp>
      <p:sp>
        <p:nvSpPr>
          <p:cNvPr id="448" name="Rectangle 368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772" y="1687710"/>
            <a:ext cx="3719489" cy="2758678"/>
          </a:xfrm>
          <a:prstGeom prst="rect">
            <a:avLst/>
          </a:prstGeom>
          <a:solidFill>
            <a:schemeClr val="bg1"/>
          </a:solidFill>
          <a:ln w="19050">
            <a:solidFill>
              <a:srgbClr val="0179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F21B9AF-0BC1-4CA4-B291-508A1AE01B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33" r="-4" b="9853"/>
          <a:stretch/>
        </p:blipFill>
        <p:spPr>
          <a:xfrm>
            <a:off x="827442" y="1812035"/>
            <a:ext cx="3470148" cy="2510028"/>
          </a:xfrm>
          <a:prstGeom prst="rect">
            <a:avLst/>
          </a:prstGeom>
          <a:ln w="1270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19E81D-44F0-4DCB-A5DD-B49451EFA562}"/>
              </a:ext>
            </a:extLst>
          </p:cNvPr>
          <p:cNvSpPr txBox="1"/>
          <p:nvPr/>
        </p:nvSpPr>
        <p:spPr>
          <a:xfrm>
            <a:off x="4785527" y="1671637"/>
            <a:ext cx="3771696" cy="277475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285750">
              <a:lnSpc>
                <a:spcPct val="120000"/>
              </a:lnSpc>
              <a:spcAft>
                <a:spcPts val="600"/>
              </a:spcAft>
              <a:buClr>
                <a:srgbClr val="0179FF"/>
              </a:buClr>
              <a:buSzPct val="110000"/>
              <a:buFont typeface="Arial" panose="05000000000000000000" pitchFamily="2" charset="2"/>
              <a:buChar char="•"/>
            </a:pPr>
            <a:r>
              <a:rPr lang="en-US"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Connecting the USB cable</a:t>
            </a:r>
          </a:p>
          <a:p>
            <a:pPr marL="342900" indent="-285750">
              <a:lnSpc>
                <a:spcPct val="120000"/>
              </a:lnSpc>
              <a:spcAft>
                <a:spcPts val="600"/>
              </a:spcAft>
              <a:buClr>
                <a:srgbClr val="0179FF"/>
              </a:buClr>
              <a:buSzPct val="110000"/>
              <a:buFont typeface="Arial" panose="05000000000000000000" pitchFamily="2" charset="2"/>
              <a:buChar char="•"/>
            </a:pPr>
            <a:r>
              <a:rPr lang="en-US"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Turning the belt on</a:t>
            </a:r>
            <a:endParaRPr lang="en-US" sz="2400">
              <a:solidFill>
                <a:schemeClr val="tx1"/>
              </a:solidFill>
              <a:ea typeface="+mn-ea"/>
            </a:endParaRPr>
          </a:p>
          <a:p>
            <a:pPr marL="342900" indent="-285750">
              <a:lnSpc>
                <a:spcPct val="120000"/>
              </a:lnSpc>
              <a:spcAft>
                <a:spcPts val="600"/>
              </a:spcAft>
              <a:buClr>
                <a:srgbClr val="0179FF"/>
              </a:buClr>
              <a:buSzPct val="110000"/>
              <a:buFont typeface="Arial" panose="05000000000000000000" pitchFamily="2" charset="2"/>
              <a:buChar char="•"/>
            </a:pPr>
            <a:r>
              <a:rPr lang="en-US"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Pressing the upload button</a:t>
            </a:r>
          </a:p>
          <a:p>
            <a:pPr marL="342900" indent="-285750">
              <a:lnSpc>
                <a:spcPct val="120000"/>
              </a:lnSpc>
              <a:spcAft>
                <a:spcPts val="600"/>
              </a:spcAft>
              <a:buClr>
                <a:srgbClr val="0179FF"/>
              </a:buClr>
              <a:buSzPct val="110000"/>
              <a:buFont typeface="Arial" panose="05000000000000000000" pitchFamily="2" charset="2"/>
              <a:buChar char="•"/>
            </a:pPr>
            <a:r>
              <a:rPr lang="en-US"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Refresh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>
                <a:latin typeface="Times New Roman"/>
                <a:cs typeface="Times New Roman"/>
              </a:rPr>
              <a:t>Smartphone Application</a:t>
            </a:r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A2AE2D1-53D5-42CD-A191-ED4EF9169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600"/>
          <a:stretch/>
        </p:blipFill>
        <p:spPr>
          <a:xfrm>
            <a:off x="315126" y="1611203"/>
            <a:ext cx="4067734" cy="2385165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5D86C70-4C69-488B-956B-24C1FBC89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80" b="207"/>
          <a:stretch/>
        </p:blipFill>
        <p:spPr>
          <a:xfrm>
            <a:off x="4569786" y="1563600"/>
            <a:ext cx="4108077" cy="248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99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011" y="479453"/>
            <a:ext cx="8520600" cy="806809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Team Members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EABC5996-4CAE-422A-94AF-3D27A91D5D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85" t="-43" r="7509" b="108"/>
          <a:stretch/>
        </p:blipFill>
        <p:spPr>
          <a:xfrm>
            <a:off x="451684" y="1626546"/>
            <a:ext cx="1955297" cy="2608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081C6-9596-4952-9C08-FD8A1D9BAADD}"/>
              </a:ext>
            </a:extLst>
          </p:cNvPr>
          <p:cNvSpPr txBox="1"/>
          <p:nvPr/>
        </p:nvSpPr>
        <p:spPr>
          <a:xfrm>
            <a:off x="455111" y="4238540"/>
            <a:ext cx="19681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latin typeface="Times"/>
              </a:rPr>
              <a:t>Muammar Saeed (Software Design – Smartphone Application)</a:t>
            </a:r>
          </a:p>
        </p:txBody>
      </p:sp>
      <p:pic>
        <p:nvPicPr>
          <p:cNvPr id="4" name="Picture 6" descr="A person standing in a room&#10;&#10;Description automatically generated">
            <a:extLst>
              <a:ext uri="{FF2B5EF4-FFF2-40B4-BE49-F238E27FC236}">
                <a16:creationId xmlns:a16="http://schemas.microsoft.com/office/drawing/2014/main" id="{2DE706B2-0ACB-4C19-A099-4FE66810A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248" y="1620120"/>
            <a:ext cx="1968500" cy="2616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8FD920-2712-4B1D-B274-85E40AE5ED0C}"/>
              </a:ext>
            </a:extLst>
          </p:cNvPr>
          <p:cNvSpPr txBox="1"/>
          <p:nvPr/>
        </p:nvSpPr>
        <p:spPr>
          <a:xfrm>
            <a:off x="3218839" y="4238540"/>
            <a:ext cx="19681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latin typeface="Times"/>
              </a:rPr>
              <a:t>Holiday Garrison</a:t>
            </a:r>
          </a:p>
          <a:p>
            <a:pPr algn="ctr"/>
            <a:r>
              <a:rPr lang="en-US" sz="1200" b="1">
                <a:latin typeface="Times"/>
              </a:rPr>
              <a:t>(Software Design – Sensor Detection)</a:t>
            </a:r>
          </a:p>
        </p:txBody>
      </p:sp>
      <p:pic>
        <p:nvPicPr>
          <p:cNvPr id="7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2A20B08-62CD-480F-916B-A6595DF86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933" y="1620291"/>
            <a:ext cx="1967116" cy="26162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1CC894-6496-4C92-ACBC-3854EAAD06F8}"/>
              </a:ext>
            </a:extLst>
          </p:cNvPr>
          <p:cNvSpPr txBox="1"/>
          <p:nvPr/>
        </p:nvSpPr>
        <p:spPr>
          <a:xfrm>
            <a:off x="6201598" y="4238539"/>
            <a:ext cx="19681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latin typeface="Times"/>
              </a:rPr>
              <a:t>Ryan Hopson</a:t>
            </a:r>
          </a:p>
          <a:p>
            <a:pPr algn="ctr"/>
            <a:r>
              <a:rPr lang="en-US" sz="1200" b="1">
                <a:latin typeface="Times"/>
              </a:rPr>
              <a:t>(Software Design – Data Processing)</a:t>
            </a:r>
          </a:p>
        </p:txBody>
      </p:sp>
    </p:spTree>
    <p:extLst>
      <p:ext uri="{BB962C8B-B14F-4D97-AF65-F5344CB8AC3E}">
        <p14:creationId xmlns:p14="http://schemas.microsoft.com/office/powerpoint/2010/main" val="34659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>
                <a:latin typeface="Times New Roman"/>
                <a:cs typeface="Times New Roman"/>
              </a:rPr>
              <a:t>Smartphone Application</a:t>
            </a:r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A2AE2D1-53D5-42CD-A191-ED4EF9169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600"/>
          <a:stretch/>
        </p:blipFill>
        <p:spPr>
          <a:xfrm>
            <a:off x="315126" y="1611203"/>
            <a:ext cx="4067734" cy="2385165"/>
          </a:xfrm>
          <a:prstGeom prst="rect">
            <a:avLst/>
          </a:prstGeom>
          <a:ln w="28575">
            <a:noFill/>
          </a:ln>
        </p:spPr>
      </p:pic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5D86C70-4C69-488B-956B-24C1FBC89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80" b="207"/>
          <a:stretch/>
        </p:blipFill>
        <p:spPr>
          <a:xfrm>
            <a:off x="4569786" y="1563600"/>
            <a:ext cx="4108077" cy="2485985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87307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37" name="Google Shape;237;p40"/>
          <p:cNvSpPr txBox="1">
            <a:spLocks noGrp="1"/>
          </p:cNvSpPr>
          <p:nvPr>
            <p:ph type="title"/>
          </p:nvPr>
        </p:nvSpPr>
        <p:spPr>
          <a:xfrm>
            <a:off x="1033818" y="3899847"/>
            <a:ext cx="7076364" cy="592255"/>
          </a:xfrm>
          <a:prstGeom prst="rect">
            <a:avLst/>
          </a:prstGeom>
        </p:spPr>
        <p:txBody>
          <a:bodyPr spcFirstLastPara="1" vert="horz" lIns="228600" tIns="228600" rIns="228600" bIns="0" rtlCol="0" anchor="ctr" anchorCtr="0">
            <a:no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chemeClr val="dk2"/>
              </a:buClr>
              <a:buSzPts val="3200"/>
            </a:pPr>
            <a:r>
              <a:rPr lang="en-US" sz="3200">
                <a:solidFill>
                  <a:schemeClr val="bg1"/>
                </a:solidFill>
                <a:latin typeface="Times New Roman"/>
                <a:cs typeface="Calibri Light"/>
              </a:rPr>
              <a:t>Progress and Conclusions</a:t>
            </a:r>
          </a:p>
        </p:txBody>
      </p:sp>
      <p:pic>
        <p:nvPicPr>
          <p:cNvPr id="239" name="Picture 238">
            <a:extLst>
              <a:ext uri="{FF2B5EF4-FFF2-40B4-BE49-F238E27FC236}">
                <a16:creationId xmlns:a16="http://schemas.microsoft.com/office/drawing/2014/main" id="{F6CB2810-979C-4181-BBD2-B8734BEB4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78" r="4" b="17668"/>
          <a:stretch/>
        </p:blipFill>
        <p:spPr>
          <a:xfrm>
            <a:off x="20" y="10"/>
            <a:ext cx="9143980" cy="379420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roup 347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5" cy="5192848"/>
            <a:chOff x="-329674" y="-51881"/>
            <a:chExt cx="12515851" cy="6923798"/>
          </a:xfrm>
        </p:grpSpPr>
        <p:sp>
          <p:nvSpPr>
            <p:cNvPr id="349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0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1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2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3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4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5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6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7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8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9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0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1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2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3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4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5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6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7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1" name="Isosceles Triangle 370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4" name="Rectangle 373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5" cy="5192848"/>
            <a:chOff x="-329674" y="-51881"/>
            <a:chExt cx="12515851" cy="6923798"/>
          </a:xfrm>
        </p:grpSpPr>
        <p:sp>
          <p:nvSpPr>
            <p:cNvPr id="377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C93B0947-BFCA-4275-AFB5-45DBA7CBB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74" r="-2" b="6173"/>
          <a:stretch/>
        </p:blipFill>
        <p:spPr>
          <a:xfrm>
            <a:off x="20" y="10"/>
            <a:ext cx="9143752" cy="3090743"/>
          </a:xfrm>
          <a:prstGeom prst="rect">
            <a:avLst/>
          </a:prstGeom>
          <a:ln w="12700">
            <a:noFill/>
          </a:ln>
        </p:spPr>
      </p:pic>
      <p:grpSp>
        <p:nvGrpSpPr>
          <p:cNvPr id="397" name="Group 396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717"/>
            <a:ext cx="9144574" cy="1328455"/>
            <a:chOff x="1" y="3893141"/>
            <a:chExt cx="12192755" cy="1771275"/>
          </a:xfrm>
        </p:grpSpPr>
        <p:sp>
          <p:nvSpPr>
            <p:cNvPr id="398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2" name="Google Shape;242;p41"/>
          <p:cNvSpPr txBox="1">
            <a:spLocks noGrp="1"/>
          </p:cNvSpPr>
          <p:nvPr>
            <p:ph type="title"/>
          </p:nvPr>
        </p:nvSpPr>
        <p:spPr>
          <a:xfrm>
            <a:off x="1262986" y="3371846"/>
            <a:ext cx="6625241" cy="545811"/>
          </a:xfrm>
          <a:prstGeom prst="rect">
            <a:avLst/>
          </a:prstGeom>
        </p:spPr>
        <p:txBody>
          <a:bodyPr spcFirstLastPara="1" vert="horz" lIns="228600" tIns="228600" rIns="228600" bIns="0" rtlCol="0" anchor="b" anchorCtr="0">
            <a:noAutofit/>
          </a:bodyPr>
          <a:lstStyle/>
          <a:p>
            <a:pPr marL="0" lvl="0"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3F3F3F"/>
              </a:buClr>
              <a:buSzPts val="3000"/>
            </a:pPr>
            <a:r>
              <a:rPr lang="en-US" sz="3200">
                <a:solidFill>
                  <a:srgbClr val="FFFEFF"/>
                </a:solidFill>
                <a:latin typeface="Times"/>
                <a:cs typeface="Times"/>
              </a:rPr>
              <a:t>Progress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>
            <a:spLocks noGrp="1"/>
          </p:cNvSpPr>
          <p:nvPr>
            <p:ph type="title"/>
          </p:nvPr>
        </p:nvSpPr>
        <p:spPr>
          <a:xfrm>
            <a:off x="666474" y="2255656"/>
            <a:ext cx="2624234" cy="746305"/>
          </a:xfrm>
          <a:prstGeom prst="rect">
            <a:avLst/>
          </a:prstGeom>
        </p:spPr>
        <p:txBody>
          <a:bodyPr spcFirstLastPara="1" vert="horz" lIns="228600" tIns="228600" rIns="228600" bIns="0" rtlCol="0" anchor="b" anchorCtr="0">
            <a:normAutofit/>
          </a:bodyPr>
          <a:lstStyle/>
          <a:p>
            <a:pPr marL="0" lvl="0"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3F3F3F"/>
              </a:buClr>
              <a:buSzPts val="3000"/>
            </a:pPr>
            <a:r>
              <a:rPr lang="en-US" sz="3600">
                <a:solidFill>
                  <a:srgbClr val="FFFEFF"/>
                </a:solidFill>
                <a:latin typeface="Times New Roman"/>
                <a:cs typeface="Times New Roman"/>
              </a:rPr>
              <a:t>Conclusion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CC689D-8FB7-4FEB-89D9-3E81AC078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5000000000000000000" pitchFamily="2" charset="2"/>
              <a:buChar char="•"/>
            </a:pPr>
            <a:r>
              <a:rPr lang="en-US">
                <a:latin typeface="Times"/>
                <a:cs typeface="Times"/>
              </a:rPr>
              <a:t>GAS provides a way to record gait-related data without a physical therapist</a:t>
            </a:r>
            <a:endParaRPr lang="en-US"/>
          </a:p>
          <a:p>
            <a:pPr>
              <a:buFont typeface="Arial" panose="05000000000000000000" pitchFamily="2" charset="2"/>
              <a:buChar char="•"/>
            </a:pPr>
            <a:r>
              <a:rPr lang="en-US">
                <a:latin typeface="Times"/>
                <a:cs typeface="Times"/>
              </a:rPr>
              <a:t>The device makes the jobs of outpatient physical therapists easier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en-US">
                <a:latin typeface="Times"/>
                <a:cs typeface="Times"/>
              </a:rPr>
              <a:t>Users' physical therapy experiences are more helpful and productive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>
            <a:spLocks noGrp="1"/>
          </p:cNvSpPr>
          <p:nvPr>
            <p:ph type="title"/>
          </p:nvPr>
        </p:nvSpPr>
        <p:spPr>
          <a:xfrm>
            <a:off x="819150" y="403575"/>
            <a:ext cx="75057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latin typeface="Times New Roman"/>
                <a:cs typeface="Times New Roman"/>
              </a:rPr>
              <a:t>References</a:t>
            </a:r>
          </a:p>
        </p:txBody>
      </p:sp>
      <p:sp>
        <p:nvSpPr>
          <p:cNvPr id="255" name="Google Shape;255;p43"/>
          <p:cNvSpPr txBox="1">
            <a:spLocks noGrp="1"/>
          </p:cNvSpPr>
          <p:nvPr>
            <p:ph type="body" idx="1"/>
          </p:nvPr>
        </p:nvSpPr>
        <p:spPr>
          <a:xfrm>
            <a:off x="819150" y="1285396"/>
            <a:ext cx="7505700" cy="3545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indent="0">
              <a:lnSpc>
                <a:spcPct val="100000"/>
              </a:lnSpc>
              <a:buSzPts val="1000"/>
              <a:buNone/>
            </a:pPr>
            <a:r>
              <a:rPr lang="en-US" sz="1000">
                <a:latin typeface="Times New Roman"/>
                <a:cs typeface="Times"/>
              </a:rPr>
              <a:t>[1] “MRI Non-Magnetic Transfer / Gait Belt.” Available: https://www.ocelco.com/store/pc/MRI-Non-Magnetic-Transfer-Gait-Belt-p13096.htm [Accessed 08/30/2020].</a:t>
            </a:r>
            <a:endParaRPr lang="en-US"/>
          </a:p>
          <a:p>
            <a:pPr marL="165100" indent="0">
              <a:lnSpc>
                <a:spcPct val="100000"/>
              </a:lnSpc>
              <a:buSzPts val="1000"/>
              <a:buNone/>
            </a:pPr>
            <a:r>
              <a:rPr lang="en-US" sz="1000">
                <a:latin typeface="Times New Roman"/>
                <a:cs typeface="Times"/>
              </a:rPr>
              <a:t>[2] “Markers for gait analysis.” Available: https://www.sciencephoto.com/media/1014006/view/markers-for-gait-analysis [Accessed 08/30/2020].</a:t>
            </a:r>
          </a:p>
          <a:p>
            <a:pPr marL="165100" indent="0">
              <a:lnSpc>
                <a:spcPct val="100000"/>
              </a:lnSpc>
              <a:buSzPts val="1000"/>
              <a:buNone/>
            </a:pPr>
            <a:r>
              <a:rPr lang="en-US" sz="1000">
                <a:latin typeface="Times New Roman"/>
                <a:cs typeface="Times"/>
              </a:rPr>
              <a:t>[3] "Woman is Walking." Available: https://creazilla.com/nodes/22293-woman-is-walking-for-exercise-clipart [Accessed 08/30/2020].</a:t>
            </a:r>
          </a:p>
          <a:p>
            <a:pPr marL="165100" indent="0">
              <a:lnSpc>
                <a:spcPct val="100000"/>
              </a:lnSpc>
              <a:buSzPts val="1000"/>
              <a:buNone/>
            </a:pPr>
            <a:r>
              <a:rPr lang="en-US" sz="1000">
                <a:latin typeface="Times New Roman"/>
                <a:cs typeface="Times"/>
              </a:rPr>
              <a:t>[4] "Infrared Sensor Symbol." Available: https://favpng.com/png_view/license-infrared-symbol-sensor-png/c6Bm1yxd [Accessed 08/30/2020].</a:t>
            </a:r>
          </a:p>
          <a:p>
            <a:pPr marL="165100" indent="0">
              <a:lnSpc>
                <a:spcPct val="100000"/>
              </a:lnSpc>
              <a:buSzPts val="1000"/>
              <a:buNone/>
            </a:pPr>
            <a:r>
              <a:rPr lang="en-US" sz="1000">
                <a:latin typeface="Times New Roman"/>
                <a:cs typeface="Times"/>
              </a:rPr>
              <a:t>[5] </a:t>
            </a:r>
            <a:r>
              <a:rPr lang="en-US" sz="1000">
                <a:latin typeface="Times New Roman"/>
                <a:ea typeface="+mn-lt"/>
                <a:cs typeface="+mn-lt"/>
              </a:rPr>
              <a:t>“</a:t>
            </a:r>
            <a:r>
              <a:rPr lang="en-US" sz="1000" err="1">
                <a:latin typeface="Times New Roman"/>
                <a:ea typeface="+mn-lt"/>
                <a:cs typeface="+mn-lt"/>
              </a:rPr>
              <a:t>FastStats</a:t>
            </a:r>
            <a:r>
              <a:rPr lang="en-US" sz="1000">
                <a:latin typeface="Times New Roman"/>
                <a:ea typeface="+mn-lt"/>
                <a:cs typeface="+mn-lt"/>
              </a:rPr>
              <a:t> - Body Measurements,” Centers for Disease Control and Prevention, 2020. [Online]. Available: https://www.cdc.gov/nchs/fastats/body-measurements.htm [Accessed 08-Sept-2020].</a:t>
            </a:r>
            <a:endParaRPr lang="en-US" sz="1000">
              <a:latin typeface="Times New Roman"/>
              <a:cs typeface="Times"/>
            </a:endParaRPr>
          </a:p>
          <a:p>
            <a:pPr marL="165100" indent="0">
              <a:lnSpc>
                <a:spcPct val="100000"/>
              </a:lnSpc>
              <a:buSzPts val="1300"/>
              <a:buNone/>
            </a:pPr>
            <a:r>
              <a:rPr lang="en-US" sz="1000">
                <a:latin typeface="Times New Roman"/>
                <a:cs typeface="Times New Roman"/>
              </a:rPr>
              <a:t>[6] </a:t>
            </a:r>
            <a:r>
              <a:rPr lang="en-US" sz="1000">
                <a:latin typeface="Times New Roman"/>
                <a:ea typeface="+mn-lt"/>
                <a:cs typeface="+mn-lt"/>
              </a:rPr>
              <a:t>“MIL-STD-1472D,” Abbott Aerospace Technical Library, 1989. [Online] https://www.abbottaerospace.com/wpdm-package/mil-std-1472d-human-engineering-design-criteria-for-military-systems-equipment-and-facilities/ [Accessed 07-Sept- 2020]. </a:t>
            </a:r>
          </a:p>
          <a:p>
            <a:pPr marL="165100" indent="0">
              <a:lnSpc>
                <a:spcPct val="100000"/>
              </a:lnSpc>
              <a:buSzPts val="1300"/>
              <a:buNone/>
            </a:pPr>
            <a:r>
              <a:rPr lang="en-US" sz="1000">
                <a:latin typeface="Times New Roman"/>
                <a:cs typeface="Times New Roman"/>
              </a:rPr>
              <a:t>[7] </a:t>
            </a:r>
            <a:r>
              <a:rPr lang="en-US" sz="1000">
                <a:ea typeface="+mn-lt"/>
                <a:cs typeface="+mn-lt"/>
              </a:rPr>
              <a:t>T. Blackstock, Private Communication, August 2020.</a:t>
            </a:r>
            <a:endParaRPr lang="en-US" sz="1000">
              <a:latin typeface="Times New Roman"/>
              <a:cs typeface="Times New Roman"/>
            </a:endParaRPr>
          </a:p>
          <a:p>
            <a:pPr marL="165100" indent="0">
              <a:lnSpc>
                <a:spcPct val="100000"/>
              </a:lnSpc>
              <a:buSzPts val="1300"/>
              <a:buNone/>
            </a:pPr>
            <a:r>
              <a:rPr lang="en-US" sz="1000">
                <a:latin typeface="Times New Roman"/>
                <a:cs typeface="Times New Roman"/>
              </a:rPr>
              <a:t>[8] </a:t>
            </a:r>
            <a:r>
              <a:rPr lang="en-US" sz="1000">
                <a:latin typeface="Times New Roman"/>
                <a:ea typeface="+mn-lt"/>
                <a:cs typeface="+mn-lt"/>
              </a:rPr>
              <a:t>“Universal Serial Bus Specification”, 2000 [Online]. Available: http://sdpha2.ucsd.edu/Lab_Equip_Manuals/usb_20.pdf [Accessed: 06-Sept-2020].</a:t>
            </a:r>
          </a:p>
          <a:p>
            <a:pPr marL="165100" indent="0">
              <a:lnSpc>
                <a:spcPct val="100000"/>
              </a:lnSpc>
              <a:buSzPts val="1300"/>
              <a:buNone/>
            </a:pPr>
            <a:r>
              <a:rPr lang="en-US" sz="1000">
                <a:latin typeface="Times New Roman"/>
                <a:ea typeface="+mn-lt"/>
                <a:cs typeface="+mn-lt"/>
              </a:rPr>
              <a:t>[9] “82079-1-2019 - IEEE/IEC International Standard for Preparation of information for use (instructions for use) of products - Part 1: Principles and general requirements,” IEEE 82079 Part 1 – IEEE SA. [Online]. Available: https://standards.ieee.org/standard/82079-1-2019.html. [Accessed: 07-Sept-2020].</a:t>
            </a:r>
          </a:p>
          <a:p>
            <a:pPr marL="165100" indent="0">
              <a:lnSpc>
                <a:spcPct val="100000"/>
              </a:lnSpc>
              <a:buSzPts val="1300"/>
              <a:buNone/>
            </a:pPr>
            <a:r>
              <a:rPr lang="en-US" sz="1000">
                <a:latin typeface="Times New Roman"/>
                <a:cs typeface="Times New Roman"/>
              </a:rPr>
              <a:t>[10] </a:t>
            </a:r>
            <a:r>
              <a:rPr lang="en-US" sz="1000">
                <a:latin typeface="Times New Roman"/>
                <a:ea typeface="+mn-lt"/>
                <a:cs typeface="+mn-lt"/>
              </a:rPr>
              <a:t>“International Standard IEC 60228,” 2004 [Online]. Available: https://webstore.iec.ch/preview/info_iec60228%7Bed3.0%7Den_d.pdf. [Accessed: 07-Sept-2020]. </a:t>
            </a:r>
            <a:endParaRPr lang="en-US" sz="1000"/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[11] </a:t>
            </a:r>
            <a:r>
              <a:rPr lang="en-US" sz="1000">
                <a:latin typeface="Times"/>
                <a:ea typeface="+mn-lt"/>
                <a:cs typeface="+mn-lt"/>
              </a:rPr>
              <a:t>“Arduino Uno Rev3,” Arduino | store.arduino.cc, 2020. [Online]. Available: https://store.arduino.cc/usa-uno-rev3 [Accessed 16-Sept-2020].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[12] “Arduino Mega 2560 Rev3,” Arduino | store.arduino.cc, 2020. [Online]. Available: https://store.arduino.cc/usa/mega-2560-r3 [Accessed 28-Sept-2020].</a:t>
            </a:r>
            <a:endParaRPr lang="en-US"/>
          </a:p>
          <a:p>
            <a:pPr marL="165100" indent="0">
              <a:lnSpc>
                <a:spcPct val="90000"/>
              </a:lnSpc>
              <a:buSzPts val="1300"/>
              <a:buNone/>
            </a:pPr>
            <a:endParaRPr lang="en-US" sz="1000"/>
          </a:p>
          <a:p>
            <a:pPr indent="-228600">
              <a:lnSpc>
                <a:spcPct val="100000"/>
              </a:lnSpc>
              <a:buSzPts val="1300"/>
              <a:buNone/>
            </a:pPr>
            <a:endParaRPr lang="en-US" sz="1000"/>
          </a:p>
          <a:p>
            <a:pPr marL="0" indent="0">
              <a:lnSpc>
                <a:spcPct val="115000"/>
              </a:lnSpc>
              <a:buSzPts val="1300"/>
              <a:buNone/>
            </a:pPr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>
            <a:spLocks noGrp="1"/>
          </p:cNvSpPr>
          <p:nvPr>
            <p:ph type="title"/>
          </p:nvPr>
        </p:nvSpPr>
        <p:spPr>
          <a:xfrm>
            <a:off x="819150" y="403575"/>
            <a:ext cx="75057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latin typeface="Times New Roman"/>
                <a:cs typeface="Times New Roman"/>
              </a:rPr>
              <a:t>References</a:t>
            </a:r>
          </a:p>
        </p:txBody>
      </p:sp>
      <p:sp>
        <p:nvSpPr>
          <p:cNvPr id="255" name="Google Shape;255;p43"/>
          <p:cNvSpPr txBox="1">
            <a:spLocks noGrp="1"/>
          </p:cNvSpPr>
          <p:nvPr>
            <p:ph type="body" idx="1"/>
          </p:nvPr>
        </p:nvSpPr>
        <p:spPr>
          <a:xfrm>
            <a:off x="819150" y="1278975"/>
            <a:ext cx="7505700" cy="3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[13] "</a:t>
            </a:r>
            <a:r>
              <a:rPr lang="en-US" sz="1000">
                <a:latin typeface="Times"/>
                <a:ea typeface="+mn-lt"/>
                <a:cs typeface="+mn-lt"/>
              </a:rPr>
              <a:t>Arduino Due," Arduino | store.arduino.cc, 2020. [Online]. Available: https://store.arduino.cc/usa/due [Accessed 28-Sept-2020].</a:t>
            </a:r>
            <a:endParaRPr lang="en-US">
              <a:latin typeface="Times"/>
              <a:cs typeface="Times"/>
            </a:endParaRP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[14] </a:t>
            </a:r>
            <a:r>
              <a:rPr lang="en-US" sz="1000">
                <a:latin typeface="Times"/>
                <a:ea typeface="+mn-lt"/>
                <a:cs typeface="+mn-lt"/>
              </a:rPr>
              <a:t>“HC-SR501 Passive Infrared (PIR) Motion Sensor,” [Online]. Available: https://www.epitran.it/ebayDrive/datasheet/44.pdf [Accessed 17-Sept-2020]. 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[15] </a:t>
            </a:r>
            <a:r>
              <a:rPr lang="en-US" sz="1000">
                <a:latin typeface="Times"/>
                <a:ea typeface="+mn-lt"/>
                <a:cs typeface="+mn-lt"/>
              </a:rPr>
              <a:t>“</a:t>
            </a:r>
            <a:r>
              <a:rPr lang="en-US" sz="1000" err="1">
                <a:latin typeface="Times"/>
                <a:ea typeface="+mn-lt"/>
                <a:cs typeface="+mn-lt"/>
              </a:rPr>
              <a:t>SparkFun</a:t>
            </a:r>
            <a:r>
              <a:rPr lang="en-US" sz="1000">
                <a:latin typeface="Times"/>
                <a:ea typeface="+mn-lt"/>
                <a:cs typeface="+mn-lt"/>
              </a:rPr>
              <a:t> </a:t>
            </a:r>
            <a:r>
              <a:rPr lang="en-US" sz="1000" err="1">
                <a:latin typeface="Times"/>
                <a:ea typeface="+mn-lt"/>
                <a:cs typeface="+mn-lt"/>
              </a:rPr>
              <a:t>OpenPIR</a:t>
            </a:r>
            <a:r>
              <a:rPr lang="en-US" sz="1000">
                <a:latin typeface="Times"/>
                <a:ea typeface="+mn-lt"/>
                <a:cs typeface="+mn-lt"/>
              </a:rPr>
              <a:t>,” </a:t>
            </a:r>
            <a:r>
              <a:rPr lang="en-US" sz="1000" err="1">
                <a:latin typeface="Times"/>
                <a:ea typeface="+mn-lt"/>
                <a:cs typeface="+mn-lt"/>
              </a:rPr>
              <a:t>Sparkfun</a:t>
            </a:r>
            <a:r>
              <a:rPr lang="en-US" sz="1000">
                <a:latin typeface="Times"/>
                <a:ea typeface="+mn-lt"/>
                <a:cs typeface="+mn-lt"/>
              </a:rPr>
              <a:t> Electronics. [Online]. Available: https://media.digikey.com/pdf/Data%20Sheets/Sparkfun%20PDFs/SEN%E2%80%9013968_Web.pdf [Accessed 17-Sept-2020].</a:t>
            </a:r>
            <a:endParaRPr lang="en-US" sz="1000">
              <a:latin typeface="Times"/>
              <a:cs typeface="Times"/>
            </a:endParaRP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[16] </a:t>
            </a:r>
            <a:r>
              <a:rPr lang="en-US" sz="1000">
                <a:latin typeface="Times"/>
                <a:ea typeface="+mn-lt"/>
                <a:cs typeface="+mn-lt"/>
              </a:rPr>
              <a:t>“Passive infrared human detection sensor with built-in amp,” Panasonic. [Online]. Available: https://www.alliedelec.com/m/d/9b0187f5be4c4127a102d8868f3222c2.pdf [Accessed 17-Sept-2020]. </a:t>
            </a:r>
            <a:endParaRPr lang="en-US" sz="1000">
              <a:latin typeface="Times"/>
              <a:cs typeface="Times"/>
            </a:endParaRP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[17] </a:t>
            </a:r>
            <a:r>
              <a:rPr lang="en-US" sz="1000">
                <a:latin typeface="Times"/>
                <a:ea typeface="+mn-lt"/>
                <a:cs typeface="+mn-lt"/>
              </a:rPr>
              <a:t>“Ultrasonic Ranging Module HC-SR04,” </a:t>
            </a:r>
            <a:r>
              <a:rPr lang="en-US" sz="1000" err="1">
                <a:latin typeface="Times"/>
                <a:ea typeface="+mn-lt"/>
                <a:cs typeface="+mn-lt"/>
              </a:rPr>
              <a:t>ElecFreaks</a:t>
            </a:r>
            <a:r>
              <a:rPr lang="en-US" sz="1000">
                <a:latin typeface="Times"/>
                <a:ea typeface="+mn-lt"/>
                <a:cs typeface="+mn-lt"/>
              </a:rPr>
              <a:t>. [Online]. Available: https://cdn.sparkfun.com/datasheets/Sensors/Proximity/HCSR04.pdf [Accessed 16-Sept-2020]. 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[18] </a:t>
            </a:r>
            <a:r>
              <a:rPr lang="en-US" sz="1000">
                <a:latin typeface="Times"/>
                <a:ea typeface="+mn-lt"/>
                <a:cs typeface="+mn-lt"/>
              </a:rPr>
              <a:t>“PING))) Ultrasonic Distance Sensor (#28015),” </a:t>
            </a:r>
            <a:r>
              <a:rPr lang="en-US" sz="1000" i="1">
                <a:latin typeface="Times"/>
                <a:ea typeface="+mn-lt"/>
                <a:cs typeface="+mn-lt"/>
              </a:rPr>
              <a:t>Parallax. </a:t>
            </a:r>
            <a:r>
              <a:rPr lang="en-US" sz="1000">
                <a:latin typeface="Times"/>
                <a:ea typeface="+mn-lt"/>
                <a:cs typeface="+mn-lt"/>
              </a:rPr>
              <a:t>[Online]. Available: http://www.farnell.com/datasheets/2622313.pdf [Accessed 16-Sept-2020].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[19] </a:t>
            </a:r>
            <a:r>
              <a:rPr lang="en-US" sz="1000">
                <a:latin typeface="Times"/>
                <a:ea typeface="+mn-lt"/>
                <a:cs typeface="+mn-lt"/>
              </a:rPr>
              <a:t>“US-100 Ultrasonic Distance Sensor – 3V or 5V Logic,” </a:t>
            </a:r>
            <a:r>
              <a:rPr lang="en-US" sz="1000" i="1">
                <a:latin typeface="Times"/>
                <a:ea typeface="+mn-lt"/>
                <a:cs typeface="+mn-lt"/>
              </a:rPr>
              <a:t>Adafruit. </a:t>
            </a:r>
            <a:r>
              <a:rPr lang="en-US" sz="1000">
                <a:latin typeface="Times"/>
                <a:ea typeface="+mn-lt"/>
                <a:cs typeface="+mn-lt"/>
              </a:rPr>
              <a:t>[Online]. Available: https://media.digikey.com/pdf/Data%20Sheets/Adafruit%20PDFs/4019_Web.pdf  [Accessed: 16-Sept-2020].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[20] "</a:t>
            </a:r>
            <a:r>
              <a:rPr lang="en-US" sz="1000">
                <a:latin typeface="Times"/>
                <a:ea typeface="+mn-lt"/>
                <a:cs typeface="+mn-lt"/>
              </a:rPr>
              <a:t>CAT25512" </a:t>
            </a:r>
            <a:r>
              <a:rPr lang="en-US" sz="1000" i="1" err="1">
                <a:latin typeface="Times"/>
                <a:ea typeface="+mn-lt"/>
                <a:cs typeface="+mn-lt"/>
              </a:rPr>
              <a:t>OnSemi</a:t>
            </a:r>
            <a:r>
              <a:rPr lang="en-US" sz="1000" i="1">
                <a:latin typeface="Times"/>
                <a:ea typeface="+mn-lt"/>
                <a:cs typeface="+mn-lt"/>
              </a:rPr>
              <a:t>. </a:t>
            </a:r>
            <a:r>
              <a:rPr lang="en-US" sz="1000">
                <a:latin typeface="Times"/>
                <a:ea typeface="+mn-lt"/>
                <a:cs typeface="+mn-lt"/>
              </a:rPr>
              <a:t>[Online]. Available: https://www.onsemi.com/pub/Collateral/CAT25512-D.PDF [Accessed: 28-Sept-2020].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[21] "</a:t>
            </a:r>
            <a:r>
              <a:rPr lang="en-US" sz="1000">
                <a:latin typeface="Times"/>
                <a:ea typeface="+mn-lt"/>
                <a:cs typeface="+mn-lt"/>
              </a:rPr>
              <a:t>LE25S81A" </a:t>
            </a:r>
            <a:r>
              <a:rPr lang="en-US" sz="1000" i="1" err="1">
                <a:latin typeface="Times"/>
                <a:ea typeface="+mn-lt"/>
                <a:cs typeface="+mn-lt"/>
              </a:rPr>
              <a:t>OnSemi</a:t>
            </a:r>
            <a:r>
              <a:rPr lang="en-US" sz="1000" i="1">
                <a:latin typeface="Times"/>
                <a:ea typeface="+mn-lt"/>
                <a:cs typeface="+mn-lt"/>
              </a:rPr>
              <a:t>. </a:t>
            </a:r>
            <a:r>
              <a:rPr lang="en-US" sz="1000">
                <a:latin typeface="Times"/>
                <a:ea typeface="+mn-lt"/>
                <a:cs typeface="+mn-lt"/>
              </a:rPr>
              <a:t>[Online]. Available: https://www.onsemi.com/pub/Collateral/LE25S81A-D.PDF [Accessed: 28-Sept-2020].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[22] "</a:t>
            </a:r>
            <a:r>
              <a:rPr lang="en-US" sz="1000">
                <a:latin typeface="Times"/>
                <a:ea typeface="+mn-lt"/>
                <a:cs typeface="+mn-lt"/>
              </a:rPr>
              <a:t>Arduino MKR MEM Shield," Arduino | store.arduino.cc, 2020. [Online]. Available: https://store.arduino.cc/usa/mkr-mem-shield [Accessed: 28-Sept-2020].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[23] "</a:t>
            </a:r>
            <a:r>
              <a:rPr lang="en-US" sz="1000">
                <a:latin typeface="Times"/>
                <a:ea typeface="+mn-lt"/>
                <a:cs typeface="+mn-lt"/>
              </a:rPr>
              <a:t>6LR61," </a:t>
            </a:r>
            <a:r>
              <a:rPr lang="en-US" sz="1000" i="1">
                <a:latin typeface="Times"/>
                <a:ea typeface="+mn-lt"/>
                <a:cs typeface="+mn-lt"/>
              </a:rPr>
              <a:t>Energizer.</a:t>
            </a:r>
            <a:r>
              <a:rPr lang="en-US" sz="1000">
                <a:latin typeface="Times"/>
                <a:ea typeface="+mn-lt"/>
                <a:cs typeface="+mn-lt"/>
              </a:rPr>
              <a:t> [Online]. Available: https://data.energizer.com/PDFs/Ind-6LR61PL_EU.pdf [Accessed: 27-Sept-2020].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[24] </a:t>
            </a:r>
            <a:r>
              <a:rPr lang="en-US" sz="1000">
                <a:latin typeface="Times"/>
                <a:ea typeface="+mn-lt"/>
                <a:cs typeface="+mn-lt"/>
              </a:rPr>
              <a:t>“12V 3,000 </a:t>
            </a:r>
            <a:r>
              <a:rPr lang="en-US" sz="1000" err="1">
                <a:latin typeface="Times"/>
                <a:ea typeface="+mn-lt"/>
                <a:cs typeface="+mn-lt"/>
              </a:rPr>
              <a:t>mAh</a:t>
            </a:r>
            <a:r>
              <a:rPr lang="en-US" sz="1000">
                <a:latin typeface="Times"/>
                <a:ea typeface="+mn-lt"/>
                <a:cs typeface="+mn-lt"/>
              </a:rPr>
              <a:t> NiMH Battery Pack, PP45,” </a:t>
            </a:r>
            <a:r>
              <a:rPr lang="en-US" sz="1000" i="1" err="1">
                <a:latin typeface="Times"/>
                <a:ea typeface="+mn-lt"/>
                <a:cs typeface="+mn-lt"/>
              </a:rPr>
              <a:t>Studica</a:t>
            </a:r>
            <a:r>
              <a:rPr lang="en-US" sz="1000" i="1">
                <a:latin typeface="Times"/>
                <a:ea typeface="+mn-lt"/>
                <a:cs typeface="+mn-lt"/>
              </a:rPr>
              <a:t>. </a:t>
            </a:r>
            <a:r>
              <a:rPr lang="en-US" sz="1000">
                <a:latin typeface="Times"/>
                <a:ea typeface="+mn-lt"/>
                <a:cs typeface="+mn-lt"/>
              </a:rPr>
              <a:t>[Online]. Available: https://www.studica.com/us/en/Studica-Robotics/12v-3-000-mah-nimh-battery-pack-pp45_1/70018_1.html?ex_ref=google_feed&amp;gclid=EAIaIQobChMIzZDt8dDx6wIVF0qGCh0B3AZ4EAQYAiABEgJHv_D_BwE [Accessed: 17-Sept-2020]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[25] “</a:t>
            </a:r>
            <a:r>
              <a:rPr lang="en-US" sz="1000">
                <a:latin typeface="Times"/>
                <a:ea typeface="+mn-lt"/>
                <a:cs typeface="+mn-lt"/>
              </a:rPr>
              <a:t>DL-5 Battery,” </a:t>
            </a:r>
            <a:r>
              <a:rPr lang="en-US" sz="1000" i="1">
                <a:latin typeface="Times"/>
                <a:ea typeface="+mn-lt"/>
                <a:cs typeface="+mn-lt"/>
              </a:rPr>
              <a:t>Complete Battery Source. </a:t>
            </a:r>
            <a:r>
              <a:rPr lang="en-US" sz="1000">
                <a:latin typeface="Times"/>
                <a:ea typeface="+mn-lt"/>
                <a:cs typeface="+mn-lt"/>
              </a:rPr>
              <a:t>[Online]. Available: https://www.completebatterysource.com/dl-5-battery.php?gclid=EAIaIQobChMI_YXw7NHx6wIVGEmGCh1lVgdXEAQYAiABEgJYtvD_BwE [Accessed: 17-Sept-2020].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 New Roman"/>
                <a:cs typeface="Times New Roman"/>
              </a:rPr>
              <a:t>[26] "Computer with Positive Graph Clipart." Available: https://www.pinclipart.com/pindetail/ihboJxb_computer-with-positive-graph-clipart/ [Accessed 08/30/2020].</a:t>
            </a:r>
            <a:endParaRPr lang="en-US"/>
          </a:p>
          <a:p>
            <a:pPr marL="165100" indent="0">
              <a:lnSpc>
                <a:spcPct val="90000"/>
              </a:lnSpc>
              <a:buSzPts val="1300"/>
              <a:buNone/>
            </a:pPr>
            <a:endParaRPr lang="en-US" sz="1000">
              <a:latin typeface="Times"/>
              <a:cs typeface="Times"/>
            </a:endParaRPr>
          </a:p>
          <a:p>
            <a:pPr indent="-228600">
              <a:lnSpc>
                <a:spcPct val="115000"/>
              </a:lnSpc>
              <a:buSzPts val="1300"/>
              <a:buNone/>
            </a:pPr>
            <a:endParaRPr lang="en-US" sz="1000">
              <a:latin typeface="Times"/>
              <a:cs typeface="Times"/>
            </a:endParaRPr>
          </a:p>
          <a:p>
            <a:pPr marL="0" indent="0">
              <a:lnSpc>
                <a:spcPct val="115000"/>
              </a:lnSpc>
              <a:buSzPts val="1300"/>
              <a:buNone/>
            </a:pPr>
            <a:endParaRPr lang="en-US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655089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437303" y="434981"/>
            <a:ext cx="75057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3F3F3F"/>
              </a:buClr>
              <a:buSzPts val="3000"/>
            </a:pPr>
            <a:r>
              <a:rPr lang="en-US" b="1">
                <a:latin typeface="Times New Roman"/>
                <a:cs typeface="Times New Roman"/>
              </a:rPr>
              <a:t>Appendix A:</a:t>
            </a:r>
            <a:r>
              <a:rPr lang="en-US">
                <a:latin typeface="Times New Roman"/>
                <a:cs typeface="Times New Roman"/>
              </a:rPr>
              <a:t> Target Audience</a:t>
            </a:r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688325" y="1340864"/>
            <a:ext cx="7505700" cy="2601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indent="-285750">
              <a:lnSpc>
                <a:spcPct val="150000"/>
              </a:lnSpc>
              <a:buSzPts val="1600"/>
              <a:buFont typeface="Arial" panose="05000000000000000000" pitchFamily="2" charset="2"/>
              <a:buChar char="•"/>
            </a:pPr>
            <a:r>
              <a:rPr lang="en-US">
                <a:latin typeface="Times New Roman"/>
                <a:cs typeface="Times"/>
              </a:rPr>
              <a:t>Outpatient therapy, home health, and inpatient rehabilitation</a:t>
            </a:r>
            <a:endParaRPr lang="en-US"/>
          </a:p>
          <a:p>
            <a:pPr marL="412750" indent="-285750">
              <a:lnSpc>
                <a:spcPct val="150000"/>
              </a:lnSpc>
              <a:buSzPts val="1600"/>
              <a:buFont typeface="Arial" panose="05000000000000000000" pitchFamily="2" charset="2"/>
              <a:buChar char="•"/>
            </a:pPr>
            <a:r>
              <a:rPr lang="en-US">
                <a:latin typeface="Times New Roman"/>
                <a:cs typeface="Times"/>
              </a:rPr>
              <a:t>Sensors measure average step time, average step width, average arm swing time, and relative position of arms and legs</a:t>
            </a:r>
          </a:p>
          <a:p>
            <a:pPr marL="412750" indent="-285750">
              <a:lnSpc>
                <a:spcPct val="150000"/>
              </a:lnSpc>
              <a:buSzPts val="1600"/>
              <a:buFont typeface="Arial" panose="05000000000000000000" pitchFamily="2" charset="2"/>
              <a:buChar char="•"/>
            </a:pPr>
            <a:r>
              <a:rPr lang="en-US">
                <a:latin typeface="Times New Roman"/>
                <a:cs typeface="Times"/>
              </a:rPr>
              <a:t>Useful for determining if patient is a fall risk</a:t>
            </a:r>
          </a:p>
          <a:p>
            <a:pPr marL="412750" indent="-285750">
              <a:lnSpc>
                <a:spcPct val="150000"/>
              </a:lnSpc>
              <a:buSzPts val="1600"/>
              <a:buFont typeface="Arial" panose="05000000000000000000" pitchFamily="2" charset="2"/>
              <a:buChar char="•"/>
            </a:pPr>
            <a:r>
              <a:rPr lang="en-US">
                <a:latin typeface="Times New Roman"/>
                <a:cs typeface="Times"/>
              </a:rPr>
              <a:t>Presents averages in a graph as they change over time</a:t>
            </a:r>
          </a:p>
          <a:p>
            <a:pPr marL="412750" indent="-285750">
              <a:lnSpc>
                <a:spcPct val="150000"/>
              </a:lnSpc>
              <a:buSzPts val="1600"/>
              <a:buFont typeface="Arial" panose="05000000000000000000" pitchFamily="2" charset="2"/>
              <a:buChar char="•"/>
            </a:pPr>
            <a:r>
              <a:rPr lang="en-US">
                <a:latin typeface="Times New Roman"/>
                <a:cs typeface="Times"/>
              </a:rPr>
              <a:t>Other information reported in tables</a:t>
            </a:r>
          </a:p>
          <a:p>
            <a:pPr marL="412750" indent="-285750">
              <a:lnSpc>
                <a:spcPct val="90000"/>
              </a:lnSpc>
              <a:buSzPts val="1600"/>
              <a:buFont typeface="Arial" panose="05000000000000000000" pitchFamily="2" charset="2"/>
              <a:buChar char="•"/>
            </a:pPr>
            <a:endParaRPr lang="en-US">
              <a:latin typeface="Times New Roman"/>
              <a:cs typeface="Times"/>
            </a:endParaRPr>
          </a:p>
        </p:txBody>
      </p:sp>
      <p:cxnSp>
        <p:nvCxnSpPr>
          <p:cNvPr id="2" name="Google Shape;80;p16">
            <a:extLst>
              <a:ext uri="{FF2B5EF4-FFF2-40B4-BE49-F238E27FC236}">
                <a16:creationId xmlns:a16="http://schemas.microsoft.com/office/drawing/2014/main" id="{742C2B61-4595-4523-B34D-78697F13BC0E}"/>
              </a:ext>
            </a:extLst>
          </p:cNvPr>
          <p:cNvCxnSpPr/>
          <p:nvPr/>
        </p:nvCxnSpPr>
        <p:spPr>
          <a:xfrm>
            <a:off x="555903" y="1091018"/>
            <a:ext cx="4628015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Graphic 4" descr="Man with cane">
            <a:extLst>
              <a:ext uri="{FF2B5EF4-FFF2-40B4-BE49-F238E27FC236}">
                <a16:creationId xmlns:a16="http://schemas.microsoft.com/office/drawing/2014/main" id="{20767C1E-B037-46FC-A283-DEDFC1A8F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1281" y="150683"/>
            <a:ext cx="837736" cy="851675"/>
          </a:xfrm>
          <a:prstGeom prst="rect">
            <a:avLst/>
          </a:prstGeom>
        </p:spPr>
      </p:pic>
      <p:pic>
        <p:nvPicPr>
          <p:cNvPr id="5" name="Google Shape;123;p21">
            <a:extLst>
              <a:ext uri="{FF2B5EF4-FFF2-40B4-BE49-F238E27FC236}">
                <a16:creationId xmlns:a16="http://schemas.microsoft.com/office/drawing/2014/main" id="{E0E9C48B-7EC9-4F0D-A7C8-04E9AEF2CCF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45456" y="3138848"/>
            <a:ext cx="1704744" cy="149331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4;p21">
            <a:extLst>
              <a:ext uri="{FF2B5EF4-FFF2-40B4-BE49-F238E27FC236}">
                <a16:creationId xmlns:a16="http://schemas.microsoft.com/office/drawing/2014/main" id="{CA67F6F0-A108-4D76-96D5-708C238AC0FB}"/>
              </a:ext>
            </a:extLst>
          </p:cNvPr>
          <p:cNvSpPr txBox="1"/>
          <p:nvPr/>
        </p:nvSpPr>
        <p:spPr>
          <a:xfrm>
            <a:off x="7527421" y="4635073"/>
            <a:ext cx="4857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473C"/>
                </a:solidFill>
              </a:rPr>
              <a:t>[26]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4253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" name="Google Shape;75;p16"/>
          <p:cNvCxnSpPr/>
          <p:nvPr/>
        </p:nvCxnSpPr>
        <p:spPr>
          <a:xfrm>
            <a:off x="895149" y="1303383"/>
            <a:ext cx="74752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0" y="0"/>
            <a:ext cx="9144000" cy="47507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886200" y="476209"/>
            <a:ext cx="4776107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 sz="4800">
                <a:latin typeface="Times New Roman"/>
                <a:cs typeface="Times New Roman"/>
              </a:rPr>
              <a:t>Faculty Advisor</a:t>
            </a:r>
            <a:endParaRPr lang="en-US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886200" y="1802514"/>
            <a:ext cx="4776107" cy="2752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 New Roman"/>
              </a:rPr>
              <a:t>Dr. James E. Fowler</a:t>
            </a:r>
            <a:endParaRPr lang="en-US"/>
          </a:p>
          <a:p>
            <a:pPr marL="457200" lvl="0" indent="-3111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 New Roman"/>
              </a:rPr>
              <a:t>William L. Giles Distinguished Professor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 New Roman"/>
              </a:rPr>
              <a:t>Professor, Mississippi State University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 New Roman"/>
              </a:rPr>
              <a:t>Department of Electrical and Computer Engineering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 New Roman"/>
              </a:rPr>
              <a:t>B.S., M.S., Ph.D., Ohio State University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300"/>
              <a:buNone/>
            </a:pPr>
            <a:endParaRPr/>
          </a:p>
        </p:txBody>
      </p:sp>
      <p:pic>
        <p:nvPicPr>
          <p:cNvPr id="79" name="Google Shape;79;p16" descr="A person wearing a suit and ti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575" r="3670" b="-4"/>
          <a:stretch/>
        </p:blipFill>
        <p:spPr>
          <a:xfrm>
            <a:off x="20" y="-9096"/>
            <a:ext cx="3490702" cy="51525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6"/>
          <p:cNvCxnSpPr/>
          <p:nvPr/>
        </p:nvCxnSpPr>
        <p:spPr>
          <a:xfrm>
            <a:off x="4000560" y="1529429"/>
            <a:ext cx="4628015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13946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 sz="4800">
                <a:latin typeface="Times New Roman"/>
                <a:cs typeface="Times New Roman"/>
              </a:rPr>
              <a:t>External Advisor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563877"/>
            <a:ext cx="3999900" cy="321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 New Roman"/>
              </a:rPr>
              <a:t>Tracy Blackstock</a:t>
            </a:r>
            <a:endParaRPr lang="en-US" sz="160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 New Roman"/>
              </a:rPr>
              <a:t>Physical Therapist, Sta-Home Health &amp; Hospice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 New Roman"/>
              </a:rPr>
              <a:t>B.S., University of Iowa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 New Roman"/>
              </a:rPr>
              <a:t>M.P.T., University of Miami</a:t>
            </a:r>
          </a:p>
          <a:p>
            <a:pPr indent="-311150">
              <a:lnSpc>
                <a:spcPct val="150000"/>
              </a:lnSpc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Calibri"/>
              </a:rPr>
              <a:t>D.P.T., A. T. Still University</a:t>
            </a:r>
          </a:p>
          <a:p>
            <a:pPr indent="-228600">
              <a:lnSpc>
                <a:spcPct val="114999"/>
              </a:lnSpc>
              <a:buSzPts val="1300"/>
              <a:buNone/>
            </a:pPr>
            <a:endParaRPr lang="en-US">
              <a:cs typeface="Calibri" panose="020F0502020204030204"/>
            </a:endParaRPr>
          </a:p>
        </p:txBody>
      </p:sp>
      <p:cxnSp>
        <p:nvCxnSpPr>
          <p:cNvPr id="3" name="Google Shape;80;p16">
            <a:extLst>
              <a:ext uri="{FF2B5EF4-FFF2-40B4-BE49-F238E27FC236}">
                <a16:creationId xmlns:a16="http://schemas.microsoft.com/office/drawing/2014/main" id="{B1147525-394F-49A0-BF5E-E1BDD653D8A0}"/>
              </a:ext>
            </a:extLst>
          </p:cNvPr>
          <p:cNvCxnSpPr/>
          <p:nvPr/>
        </p:nvCxnSpPr>
        <p:spPr>
          <a:xfrm>
            <a:off x="143424" y="1241037"/>
            <a:ext cx="4065519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4" descr="A person standing in front of a window posing for the camera&#10;&#10;Description automatically generated">
            <a:extLst>
              <a:ext uri="{FF2B5EF4-FFF2-40B4-BE49-F238E27FC236}">
                <a16:creationId xmlns:a16="http://schemas.microsoft.com/office/drawing/2014/main" id="{FB853342-7A31-44A6-9F1C-B920998F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407" y="1865"/>
            <a:ext cx="4750593" cy="51397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12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1033818" y="3899847"/>
            <a:ext cx="7076364" cy="592255"/>
          </a:xfrm>
          <a:prstGeom prst="rect">
            <a:avLst/>
          </a:prstGeom>
        </p:spPr>
        <p:txBody>
          <a:bodyPr spcFirstLastPara="1" vert="horz" lIns="228600" tIns="228600" rIns="228600" bIns="0" rtlCol="0" anchor="ctr" anchorCtr="0">
            <a:no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chemeClr val="dk2"/>
              </a:buClr>
              <a:buSzPts val="3200"/>
            </a:pPr>
            <a:r>
              <a:rPr lang="en-US" sz="3200">
                <a:solidFill>
                  <a:schemeClr val="bg1"/>
                </a:solidFill>
                <a:latin typeface="Times New Roman"/>
                <a:cs typeface="Calibri Light"/>
              </a:rPr>
              <a:t>Problem and Solution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42640E65-DC53-4830-9332-74722878F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74" r="4" b="4417"/>
          <a:stretch/>
        </p:blipFill>
        <p:spPr>
          <a:xfrm>
            <a:off x="20" y="10"/>
            <a:ext cx="9143980" cy="379420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latin typeface="Times New Roman"/>
                <a:cs typeface="Times New Roman"/>
              </a:rPr>
              <a:t>Problem</a:t>
            </a:r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690150" y="1284558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5000000000000000000" pitchFamily="2" charset="2"/>
              <a:buChar char="•"/>
            </a:pPr>
            <a:r>
              <a:rPr lang="en-US" sz="1600">
                <a:latin typeface="Times"/>
                <a:cs typeface="Times"/>
              </a:rPr>
              <a:t>Gait analysis is an assessment performed by physical therapists</a:t>
            </a:r>
            <a:endParaRPr lang="en-US">
              <a:latin typeface="Times"/>
              <a:cs typeface="Times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5000000000000000000" pitchFamily="2" charset="2"/>
              <a:buChar char="•"/>
            </a:pPr>
            <a:r>
              <a:rPr lang="en-US" sz="1600">
                <a:latin typeface="Times"/>
                <a:cs typeface="Times"/>
              </a:rPr>
              <a:t>Important for correcting injuries</a:t>
            </a:r>
            <a:endParaRPr lang="en-US">
              <a:latin typeface="Times"/>
              <a:cs typeface="Times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5000000000000000000" pitchFamily="2" charset="2"/>
              <a:buChar char="•"/>
            </a:pPr>
            <a:r>
              <a:rPr lang="en-US" sz="1600">
                <a:latin typeface="Times"/>
                <a:cs typeface="Times"/>
              </a:rPr>
              <a:t>Pre-existing methods are either expensive or do not record data</a:t>
            </a:r>
            <a:endParaRPr lang="en-US">
              <a:latin typeface="Times"/>
              <a:cs typeface="Times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5000000000000000000" pitchFamily="2" charset="2"/>
              <a:buChar char="•"/>
            </a:pPr>
            <a:r>
              <a:rPr lang="en-US" sz="1600">
                <a:latin typeface="Times"/>
                <a:cs typeface="Times"/>
              </a:rPr>
              <a:t>Difficult to see whether patient is improving</a:t>
            </a:r>
            <a:endParaRPr lang="en-US">
              <a:latin typeface="Times"/>
              <a:cs typeface="Times"/>
            </a:endParaRPr>
          </a:p>
          <a:p>
            <a:pPr marL="457200" lvl="0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/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/>
          </a:p>
        </p:txBody>
      </p:sp>
      <p:sp>
        <p:nvSpPr>
          <p:cNvPr id="112" name="Google Shape;112;p20"/>
          <p:cNvSpPr txBox="1"/>
          <p:nvPr/>
        </p:nvSpPr>
        <p:spPr>
          <a:xfrm>
            <a:off x="1830170" y="4531388"/>
            <a:ext cx="4419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3473C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endParaRPr/>
          </a:p>
        </p:txBody>
      </p:sp>
      <p:sp>
        <p:nvSpPr>
          <p:cNvPr id="113" name="Google Shape;113;p20"/>
          <p:cNvSpPr txBox="1"/>
          <p:nvPr/>
        </p:nvSpPr>
        <p:spPr>
          <a:xfrm>
            <a:off x="6687585" y="4501238"/>
            <a:ext cx="4419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3473C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endParaRPr/>
          </a:p>
        </p:txBody>
      </p:sp>
      <p:pic>
        <p:nvPicPr>
          <p:cNvPr id="114" name="Google Shape;114;p20" descr="A person and person posing for a pictur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754" r="-689" b="17065"/>
          <a:stretch/>
        </p:blipFill>
        <p:spPr>
          <a:xfrm>
            <a:off x="1025912" y="2914650"/>
            <a:ext cx="2038982" cy="161873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15" name="Google Shape;115;p20" descr="A picture containing person, photo, wearing,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5486" y="3029200"/>
            <a:ext cx="2262304" cy="151048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" name="Graphic 2" descr="Artificial Intelligence">
            <a:extLst>
              <a:ext uri="{FF2B5EF4-FFF2-40B4-BE49-F238E27FC236}">
                <a16:creationId xmlns:a16="http://schemas.microsoft.com/office/drawing/2014/main" id="{318D5DF3-23A0-4769-A14F-24DFA1595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4918" y="266104"/>
            <a:ext cx="717947" cy="709018"/>
          </a:xfrm>
          <a:prstGeom prst="rect">
            <a:avLst/>
          </a:prstGeom>
        </p:spPr>
      </p:pic>
      <p:cxnSp>
        <p:nvCxnSpPr>
          <p:cNvPr id="3" name="Google Shape;80;p16">
            <a:extLst>
              <a:ext uri="{FF2B5EF4-FFF2-40B4-BE49-F238E27FC236}">
                <a16:creationId xmlns:a16="http://schemas.microsoft.com/office/drawing/2014/main" id="{A9316E33-E8A9-4359-9DED-688AD5720F09}"/>
              </a:ext>
            </a:extLst>
          </p:cNvPr>
          <p:cNvCxnSpPr/>
          <p:nvPr/>
        </p:nvCxnSpPr>
        <p:spPr>
          <a:xfrm>
            <a:off x="407156" y="1091018"/>
            <a:ext cx="4628015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437303" y="434981"/>
            <a:ext cx="75057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latin typeface="Times New Roman"/>
                <a:cs typeface="Times New Roman"/>
              </a:rPr>
              <a:t>Solution</a:t>
            </a:r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688325" y="1340864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"/>
              </a:rPr>
              <a:t>GAS is used for gait performance analysis</a:t>
            </a:r>
            <a:endParaRPr lang="en-US" sz="1600"/>
          </a:p>
          <a:p>
            <a:pPr marL="41275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"/>
              </a:rPr>
              <a:t>Comprised of a comfortable belt and two snug ankle bracelets</a:t>
            </a:r>
          </a:p>
          <a:p>
            <a:pPr marL="41275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"/>
              </a:rPr>
              <a:t>Uses sensors to record important walking data from the user</a:t>
            </a:r>
          </a:p>
          <a:p>
            <a:pPr marL="41275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"/>
              </a:rPr>
              <a:t>Physical therapists can connect to GAS via USB with no required training</a:t>
            </a:r>
          </a:p>
        </p:txBody>
      </p:sp>
      <p:sp>
        <p:nvSpPr>
          <p:cNvPr id="122" name="Google Shape;122;p21"/>
          <p:cNvSpPr txBox="1"/>
          <p:nvPr/>
        </p:nvSpPr>
        <p:spPr>
          <a:xfrm>
            <a:off x="1443038" y="4565378"/>
            <a:ext cx="457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3473C"/>
                </a:solidFill>
                <a:latin typeface="Arial"/>
                <a:ea typeface="Arial"/>
                <a:cs typeface="Arial"/>
                <a:sym typeface="Arial"/>
              </a:rPr>
              <a:t>[3]</a:t>
            </a:r>
            <a:endParaRPr/>
          </a:p>
        </p:txBody>
      </p:sp>
      <p:pic>
        <p:nvPicPr>
          <p:cNvPr id="125" name="Google Shape;125;p2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2909" y="2955848"/>
            <a:ext cx="1707651" cy="166782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6672743" y="4565376"/>
            <a:ext cx="457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3473C"/>
                </a:solidFill>
                <a:latin typeface="Arial"/>
                <a:ea typeface="Arial"/>
                <a:cs typeface="Arial"/>
                <a:sym typeface="Arial"/>
              </a:rPr>
              <a:t>[4]</a:t>
            </a:r>
            <a:endParaRPr/>
          </a:p>
        </p:txBody>
      </p:sp>
      <p:pic>
        <p:nvPicPr>
          <p:cNvPr id="127" name="Google Shape;127;p21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7647" y="2993231"/>
            <a:ext cx="895113" cy="15859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80;p16">
            <a:extLst>
              <a:ext uri="{FF2B5EF4-FFF2-40B4-BE49-F238E27FC236}">
                <a16:creationId xmlns:a16="http://schemas.microsoft.com/office/drawing/2014/main" id="{742C2B61-4595-4523-B34D-78697F13BC0E}"/>
              </a:ext>
            </a:extLst>
          </p:cNvPr>
          <p:cNvCxnSpPr/>
          <p:nvPr/>
        </p:nvCxnSpPr>
        <p:spPr>
          <a:xfrm>
            <a:off x="555903" y="1091018"/>
            <a:ext cx="4628015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3" y="0"/>
            <a:ext cx="9438087" cy="5139928"/>
            <a:chOff x="-417513" y="0"/>
            <a:chExt cx="12584114" cy="6853238"/>
          </a:xfrm>
        </p:grpSpPr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8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5151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9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5" cy="5192848"/>
            <a:chOff x="-329674" y="-51881"/>
            <a:chExt cx="12515851" cy="6923798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55625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CD9516-FACC-4249-83A5-227C69990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93" y="402292"/>
            <a:ext cx="7861139" cy="752949"/>
          </a:xfrm>
        </p:spPr>
        <p:txBody>
          <a:bodyPr vert="horz" lIns="228600" tIns="228600" rIns="228600" bIns="228600" rtlCol="0" anchor="ctr">
            <a:noAutofit/>
          </a:bodyPr>
          <a:lstStyle/>
          <a:p>
            <a:pPr algn="l">
              <a:spcBef>
                <a:spcPct val="0"/>
              </a:spcBef>
            </a:pPr>
            <a:r>
              <a:rPr lang="en-US">
                <a:solidFill>
                  <a:schemeClr val="accent1"/>
                </a:solidFill>
                <a:latin typeface="Times New Roman"/>
                <a:cs typeface="Times New Roman"/>
              </a:rPr>
              <a:t>Outline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8F49F8BE-8F6B-4DD3-9D0C-7C4C8C6A550F}"/>
              </a:ext>
            </a:extLst>
          </p:cNvPr>
          <p:cNvSpPr/>
          <p:nvPr/>
        </p:nvSpPr>
        <p:spPr>
          <a:xfrm>
            <a:off x="904527" y="2552104"/>
            <a:ext cx="1526976" cy="910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74F2472-E102-4B79-8FD1-77EDCFA8E8D6}"/>
              </a:ext>
            </a:extLst>
          </p:cNvPr>
          <p:cNvSpPr/>
          <p:nvPr/>
        </p:nvSpPr>
        <p:spPr>
          <a:xfrm>
            <a:off x="3549220" y="2552104"/>
            <a:ext cx="1526976" cy="910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42BC5CE9-3CF2-4667-9DB3-AF4A43A437C5}"/>
              </a:ext>
            </a:extLst>
          </p:cNvPr>
          <p:cNvSpPr/>
          <p:nvPr/>
        </p:nvSpPr>
        <p:spPr>
          <a:xfrm>
            <a:off x="2727990" y="2768392"/>
            <a:ext cx="571500" cy="51792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6D328CBD-E1AA-4955-99E3-F1A8C9A78DA3}"/>
              </a:ext>
            </a:extLst>
          </p:cNvPr>
          <p:cNvSpPr/>
          <p:nvPr/>
        </p:nvSpPr>
        <p:spPr>
          <a:xfrm>
            <a:off x="5301244" y="2765883"/>
            <a:ext cx="571500" cy="51792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5633E617-A6E4-4FAF-B7F0-259EA3080CDA}"/>
              </a:ext>
            </a:extLst>
          </p:cNvPr>
          <p:cNvSpPr/>
          <p:nvPr/>
        </p:nvSpPr>
        <p:spPr>
          <a:xfrm>
            <a:off x="6162708" y="2552103"/>
            <a:ext cx="1526976" cy="910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523607-823A-42BD-B980-B2D42C7C6154}"/>
              </a:ext>
            </a:extLst>
          </p:cNvPr>
          <p:cNvSpPr txBox="1"/>
          <p:nvPr/>
        </p:nvSpPr>
        <p:spPr>
          <a:xfrm>
            <a:off x="1097407" y="2862294"/>
            <a:ext cx="113585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Times New Roman"/>
              </a:rPr>
              <a:t>Constraints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9C0D434-F594-4885-90C0-303C4A7381E4}"/>
              </a:ext>
            </a:extLst>
          </p:cNvPr>
          <p:cNvSpPr txBox="1"/>
          <p:nvPr/>
        </p:nvSpPr>
        <p:spPr>
          <a:xfrm>
            <a:off x="3780629" y="2843030"/>
            <a:ext cx="113585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Times New Roman"/>
              </a:rPr>
              <a:t>Approach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AD4FC00-0FE9-472C-80ED-ACA9FE7CB3DF}"/>
              </a:ext>
            </a:extLst>
          </p:cNvPr>
          <p:cNvSpPr txBox="1"/>
          <p:nvPr/>
        </p:nvSpPr>
        <p:spPr>
          <a:xfrm>
            <a:off x="6394116" y="2736056"/>
            <a:ext cx="113585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Times New Roman"/>
              </a:rPr>
              <a:t>Progress &amp; Conclusion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2192</Words>
  <Application>Microsoft Office PowerPoint</Application>
  <PresentationFormat>On-screen Show (16:9)</PresentationFormat>
  <Paragraphs>363</Paragraphs>
  <Slides>36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Calibri</vt:lpstr>
      <vt:lpstr>Times</vt:lpstr>
      <vt:lpstr>Rockwell</vt:lpstr>
      <vt:lpstr>Times New Roman</vt:lpstr>
      <vt:lpstr>Wingdings</vt:lpstr>
      <vt:lpstr>Arial</vt:lpstr>
      <vt:lpstr>Calibri Light</vt:lpstr>
      <vt:lpstr>Atlas</vt:lpstr>
      <vt:lpstr>GAS (Gait Analysis System)</vt:lpstr>
      <vt:lpstr>Team Members</vt:lpstr>
      <vt:lpstr>Team Members</vt:lpstr>
      <vt:lpstr>Faculty Advisor</vt:lpstr>
      <vt:lpstr>External Advisor</vt:lpstr>
      <vt:lpstr>Problem and Solution</vt:lpstr>
      <vt:lpstr>Problem</vt:lpstr>
      <vt:lpstr>Solution</vt:lpstr>
      <vt:lpstr>Outline</vt:lpstr>
      <vt:lpstr>Constraints</vt:lpstr>
      <vt:lpstr>Technical Constraints</vt:lpstr>
      <vt:lpstr>Practical Constraints</vt:lpstr>
      <vt:lpstr>Engineering Standards</vt:lpstr>
      <vt:lpstr>Approach</vt:lpstr>
      <vt:lpstr>Hardware Overview</vt:lpstr>
      <vt:lpstr>PowerPoint Presentation</vt:lpstr>
      <vt:lpstr>Microcontroller</vt:lpstr>
      <vt:lpstr>Motion Sensors</vt:lpstr>
      <vt:lpstr>Distance Sensor</vt:lpstr>
      <vt:lpstr>Subsystem Connection</vt:lpstr>
      <vt:lpstr>Memory Chip</vt:lpstr>
      <vt:lpstr>Battery</vt:lpstr>
      <vt:lpstr>Software Overview</vt:lpstr>
      <vt:lpstr>PowerPoint Presentation</vt:lpstr>
      <vt:lpstr>Control Detection</vt:lpstr>
      <vt:lpstr>Data Processing</vt:lpstr>
      <vt:lpstr>Memory Storage</vt:lpstr>
      <vt:lpstr>Data Transferring</vt:lpstr>
      <vt:lpstr>Smartphone Application</vt:lpstr>
      <vt:lpstr>Smartphone Application</vt:lpstr>
      <vt:lpstr>Progress and Conclusions</vt:lpstr>
      <vt:lpstr>Progress</vt:lpstr>
      <vt:lpstr>Conclusion</vt:lpstr>
      <vt:lpstr>References</vt:lpstr>
      <vt:lpstr>References</vt:lpstr>
      <vt:lpstr>Appendix A: Target Audience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GAS (Gait Analysis System)</dc:title>
  <dc:creator>Chris Slagell</dc:creator>
  <cp:lastModifiedBy>Chris Slagell</cp:lastModifiedBy>
  <cp:revision>2</cp:revision>
  <dcterms:modified xsi:type="dcterms:W3CDTF">2020-10-09T19:26:32Z</dcterms:modified>
</cp:coreProperties>
</file>